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sldIdLst>
    <p:sldId id="4653" r:id="rId5"/>
    <p:sldId id="4659" r:id="rId6"/>
    <p:sldId id="17067" r:id="rId7"/>
    <p:sldId id="438" r:id="rId8"/>
    <p:sldId id="17041" r:id="rId9"/>
    <p:sldId id="17040" r:id="rId10"/>
    <p:sldId id="2799" r:id="rId11"/>
    <p:sldId id="262" r:id="rId12"/>
    <p:sldId id="17042" r:id="rId13"/>
    <p:sldId id="4661" r:id="rId14"/>
    <p:sldId id="17071" r:id="rId15"/>
    <p:sldId id="4663" r:id="rId16"/>
    <p:sldId id="17074" r:id="rId17"/>
    <p:sldId id="17073" r:id="rId18"/>
    <p:sldId id="2796" r:id="rId19"/>
    <p:sldId id="17076" r:id="rId20"/>
    <p:sldId id="2816" r:id="rId21"/>
  </p:sldIdLst>
  <p:sldSz cx="9144000" cy="5143500" type="screen16x9"/>
  <p:notesSz cx="6858000" cy="9144000"/>
  <p:custDataLst>
    <p:tags r:id="rId2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F00"/>
    <a:srgbClr val="92D050"/>
    <a:srgbClr val="3B76B7"/>
    <a:srgbClr val="8FC0E9"/>
    <a:srgbClr val="C5DEF3"/>
    <a:srgbClr val="2A4A7E"/>
    <a:srgbClr val="396493"/>
    <a:srgbClr val="264960"/>
    <a:srgbClr val="1F7377"/>
    <a:srgbClr val="2C5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7"/>
    <p:restoredTop sz="94752"/>
  </p:normalViewPr>
  <p:slideViewPr>
    <p:cSldViewPr snapToGrid="0">
      <p:cViewPr varScale="1">
        <p:scale>
          <a:sx n="149" d="100"/>
          <a:sy n="149" d="100"/>
        </p:scale>
        <p:origin x="25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Fonseca" userId="e5272f1d-9995-4bba-9091-0179e135890d" providerId="ADAL" clId="{C2EE8057-741D-4FF8-8107-26DE8DDD743D}"/>
    <pc:docChg chg="modSld">
      <pc:chgData name="João Fonseca" userId="e5272f1d-9995-4bba-9091-0179e135890d" providerId="ADAL" clId="{C2EE8057-741D-4FF8-8107-26DE8DDD743D}" dt="2025-10-15T18:08:01.461" v="8" actId="729"/>
      <pc:docMkLst>
        <pc:docMk/>
      </pc:docMkLst>
      <pc:sldChg chg="modSp mod">
        <pc:chgData name="João Fonseca" userId="e5272f1d-9995-4bba-9091-0179e135890d" providerId="ADAL" clId="{C2EE8057-741D-4FF8-8107-26DE8DDD743D}" dt="2025-10-08T21:53:20.203" v="7" actId="6549"/>
        <pc:sldMkLst>
          <pc:docMk/>
          <pc:sldMk cId="2414081927" sldId="4653"/>
        </pc:sldMkLst>
        <pc:spChg chg="mod">
          <ac:chgData name="João Fonseca" userId="e5272f1d-9995-4bba-9091-0179e135890d" providerId="ADAL" clId="{C2EE8057-741D-4FF8-8107-26DE8DDD743D}" dt="2025-10-08T21:53:20.203" v="7" actId="6549"/>
          <ac:spMkLst>
            <pc:docMk/>
            <pc:sldMk cId="2414081927" sldId="4653"/>
            <ac:spMk id="2" creationId="{3BC0CEA2-443D-91E6-122B-DCFAFBB9BAFC}"/>
          </ac:spMkLst>
        </pc:spChg>
      </pc:sldChg>
      <pc:sldChg chg="mod modShow">
        <pc:chgData name="João Fonseca" userId="e5272f1d-9995-4bba-9091-0179e135890d" providerId="ADAL" clId="{C2EE8057-741D-4FF8-8107-26DE8DDD743D}" dt="2025-10-15T18:08:01.461" v="8" actId="729"/>
        <pc:sldMkLst>
          <pc:docMk/>
          <pc:sldMk cId="1630556129" sldId="17076"/>
        </pc:sldMkLst>
      </pc:sldChg>
    </pc:docChg>
  </pc:docChgLst>
  <pc:docChgLst>
    <pc:chgData name="Marcelo Taulois" userId="e6e72283-4a11-4c97-8bae-9ba33b0218c4" providerId="ADAL" clId="{A66D3E37-370E-5F2D-AE98-103C9DE2E525}"/>
    <pc:docChg chg="modSld">
      <pc:chgData name="Marcelo Taulois" userId="e6e72283-4a11-4c97-8bae-9ba33b0218c4" providerId="ADAL" clId="{A66D3E37-370E-5F2D-AE98-103C9DE2E525}" dt="2025-10-17T13:27:19.290" v="26" actId="1076"/>
      <pc:docMkLst>
        <pc:docMk/>
      </pc:docMkLst>
      <pc:sldChg chg="modSp mod">
        <pc:chgData name="Marcelo Taulois" userId="e6e72283-4a11-4c97-8bae-9ba33b0218c4" providerId="ADAL" clId="{A66D3E37-370E-5F2D-AE98-103C9DE2E525}" dt="2025-10-17T13:23:58.489" v="25" actId="20577"/>
        <pc:sldMkLst>
          <pc:docMk/>
          <pc:sldMk cId="0" sldId="4661"/>
        </pc:sldMkLst>
        <pc:spChg chg="mod">
          <ac:chgData name="Marcelo Taulois" userId="e6e72283-4a11-4c97-8bae-9ba33b0218c4" providerId="ADAL" clId="{A66D3E37-370E-5F2D-AE98-103C9DE2E525}" dt="2025-10-17T13:23:58.489" v="25" actId="20577"/>
          <ac:spMkLst>
            <pc:docMk/>
            <pc:sldMk cId="0" sldId="4661"/>
            <ac:spMk id="138" creationId="{00000000-0000-0000-0000-000000000000}"/>
          </ac:spMkLst>
        </pc:spChg>
      </pc:sldChg>
      <pc:sldChg chg="modSp mod">
        <pc:chgData name="Marcelo Taulois" userId="e6e72283-4a11-4c97-8bae-9ba33b0218c4" providerId="ADAL" clId="{A66D3E37-370E-5F2D-AE98-103C9DE2E525}" dt="2025-10-17T13:27:19.290" v="26" actId="1076"/>
        <pc:sldMkLst>
          <pc:docMk/>
          <pc:sldMk cId="0" sldId="17042"/>
        </pc:sldMkLst>
        <pc:picChg chg="mod">
          <ac:chgData name="Marcelo Taulois" userId="e6e72283-4a11-4c97-8bae-9ba33b0218c4" providerId="ADAL" clId="{A66D3E37-370E-5F2D-AE98-103C9DE2E525}" dt="2025-10-17T13:27:19.290" v="26" actId="1076"/>
          <ac:picMkLst>
            <pc:docMk/>
            <pc:sldMk cId="0" sldId="17042"/>
            <ac:picMk id="5" creationId="{00000000-0000-0000-0000-000000000000}"/>
          </ac:picMkLst>
        </pc:picChg>
      </pc:sldChg>
      <pc:sldChg chg="modSp mod">
        <pc:chgData name="Marcelo Taulois" userId="e6e72283-4a11-4c97-8bae-9ba33b0218c4" providerId="ADAL" clId="{A66D3E37-370E-5F2D-AE98-103C9DE2E525}" dt="2025-10-08T17:46:30.990" v="11" actId="14100"/>
        <pc:sldMkLst>
          <pc:docMk/>
          <pc:sldMk cId="1630556129" sldId="17076"/>
        </pc:sldMkLst>
        <pc:spChg chg="mod">
          <ac:chgData name="Marcelo Taulois" userId="e6e72283-4a11-4c97-8bae-9ba33b0218c4" providerId="ADAL" clId="{A66D3E37-370E-5F2D-AE98-103C9DE2E525}" dt="2025-10-08T17:46:30.990" v="11" actId="14100"/>
          <ac:spMkLst>
            <pc:docMk/>
            <pc:sldMk cId="1630556129" sldId="17076"/>
            <ac:spMk id="5" creationId="{0A6C6C6F-D72D-D5A6-D6C0-5FC1C02BC2C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  <a:t>2025/10/17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C8528A6-DE51-4551-9EF7-9C2E78061255}" type="datetime1">
              <a:rPr lang="zh-CN" altLang="en-US" smtClean="0"/>
              <a:pPr>
                <a:defRPr/>
              </a:pPr>
              <a:t>2025/10/17</a:t>
            </a:fld>
            <a:endParaRPr lang="zh-CN" altLang="en-US" sz="12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2D01C5-37F8-4472-9F3B-C0966637285C}" type="slidenum">
              <a:rPr lang="zh-CN" altLang="en-US" smtClean="0"/>
              <a:pPr>
                <a:defRPr/>
              </a:pPr>
              <a:t>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724744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A28C3-1700-4DB9-4619-02BC23559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E246273-BC84-D43D-20E1-02B1AD9345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13DB8-F472-5F1B-ED1A-59125D5F060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87F80-C0EB-9D2E-5DD6-B78F8718D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965B5-926C-4B5F-B3B2-27CB0EF8E7D0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304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965B5-926C-4B5F-B3B2-27CB0EF8E7D0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877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7D7B8-E99B-0117-32BA-07412CB90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7613363-3386-224D-80D8-BFF7402DB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B1F1DEA-8B86-D6C7-EB97-26384638F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DCCF25-3F62-59DD-667C-656FA4526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158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D1D63-0782-9F53-BD36-B6F2D69F6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6393FD8-7EF9-6E2C-0CD1-53C74E56BA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6E111E-FCA8-D531-68FF-F5192325162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750DE7-4A44-968E-63FF-123214600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965B5-926C-4B5F-B3B2-27CB0EF8E7D0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495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13638-46ED-B9EF-0E5D-D278B205C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3C1CC3E-F9ED-4A86-D2CD-2D2F29B576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ECEFB5-CB0C-FFAC-9523-24F35E3F9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40E7A2-5289-BD14-7BDA-36FCF828D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485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F2252-EC96-42F0-B436-20CA7AF8E715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245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76698-7405-6674-0978-8C07C0E27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C41A791-18BE-6B27-3DF0-634162EA9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1244F8C-A3CE-6013-35F3-A267AB90D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800" spc="0" baseline="0">
              <a:latin typeface="+mn-ea"/>
              <a:ea typeface="+mn-ea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B28CE7-5B56-7C90-63E4-2F7FB38A60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690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" baseline="0">
                <a:solidFill>
                  <a:schemeClr val="bg1"/>
                </a:solidFill>
                <a:effectLst/>
              </a:rPr>
              <a:t>中能建国际建设集团有限公司（简称 “国际集团”）是中国能建的全资子公司，于 </a:t>
            </a:r>
            <a:r>
              <a:rPr lang="en-US" altLang="zh-CN" sz="600" baseline="0">
                <a:solidFill>
                  <a:schemeClr val="bg1"/>
                </a:solidFill>
                <a:effectLst/>
              </a:rPr>
              <a:t>2021 </a:t>
            </a:r>
            <a:r>
              <a:rPr lang="zh-CN" altLang="en-US" sz="600" baseline="0">
                <a:solidFill>
                  <a:schemeClr val="bg1"/>
                </a:solidFill>
                <a:effectLst/>
              </a:rPr>
              <a:t>年成立，代表中国能建归口管理国际业务发展，担负海外投资、市场开发、项目实施和监管等方面的引领统筹职能。国际集团作为中国能建系统构建“一体两翼” 海外发展体系中的“一体”，负责组织实施中国能建海外优先发展战略、统筹国际业务和市场布局、协调海外品牌建设和高端市场营销、强化海外风险管控和合规体系建设，引领中国能建十二大业务全面出海。</a:t>
            </a:r>
          </a:p>
          <a:p>
            <a:endParaRPr lang="zh-CN" altLang="en-US" sz="600" baseline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E174-D638-475B-A0A6-2E5C6AD14BB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43FE73-A404-45C1-B77A-6DB3BD9EA9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E1D37-359E-4C8E-9675-4EA6A2801E0C}" type="slidenum">
              <a:rPr lang="zh-CN" altLang="en-US"/>
              <a:t>‹#›</a:t>
            </a:fld>
            <a:endParaRPr lang="zh-CN" altLang="en-US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 not remove" hidden="1">
            <a:extLst>
              <a:ext uri="{FF2B5EF4-FFF2-40B4-BE49-F238E27FC236}">
                <a16:creationId xmlns:a16="http://schemas.microsoft.com/office/drawing/2014/main" id="{07EA5C7B-CB3E-8699-2A0B-C534DBC3411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525" cy="9525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85762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file:///Users/marcelotaulois/Library/CloudStorage/OneDrive-SharedLibraries-CEECBRASIL/CEEC%20-%20MKT%20&amp;%20COMS%20-%20Documentos/2.%20CEEC%20Capabilities%20Brochure/Brochures%20produced%20in%20China/3.CEEC%20Cata&#769;logo%20geral%20de%20nego&#769;cios%20internacionais%20-%20Energia%20tradicional%20-%20Edic&#807;a&#771;o%20bili&#769;ngue%20em%20chine&#770;s%20e%20por.pdf" TargetMode="External"/><Relationship Id="rId7" Type="http://schemas.openxmlformats.org/officeDocument/2006/relationships/hyperlink" Target="file:///Users/marcelotaulois/Library/CloudStorage/OneDrive-SharedLibraries-CEECBRASIL/CEEC%20-%20MKT%20&amp;%20COMS%20-%20Documentos/2.%20CEEC%20Capabilities%20Brochure/Brochures%20produced%20in%20China/2301%20Brochure-%20Energy%20China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file:///Users/marcelotaulois/Library/CloudStorage/OneDrive-SharedLibraries-CEECBRASIL/CEEC%20-%20MKT%20&amp;%20COMS%20-%20Documentos/2.%20CEEC%20Capabilities%20Brochure/Brochures%20produced%20in%20China/4.CEEC%20Cata&#769;logo%20geral%20de%20nego&#769;cios%20internacionais%20-%20Energias%20renova&#769;veis%20-%20Edic&#807;a&#771;o%20bili&#769;ngue%20em%20chine&#770;s%20e%20por.pdf" TargetMode="Externa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m 15" descr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6086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B0F0"/>
            </a:outerShdw>
          </a:effectLst>
        </p:spPr>
      </p:pic>
      <p:pic>
        <p:nvPicPr>
          <p:cNvPr id="313" name="Imagem 4" descr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131590"/>
            <a:ext cx="1307837" cy="9919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矩形 5">
            <a:extLst>
              <a:ext uri="{FF2B5EF4-FFF2-40B4-BE49-F238E27FC236}">
                <a16:creationId xmlns:a16="http://schemas.microsoft.com/office/drawing/2014/main" id="{3BC0CEA2-443D-91E6-122B-DCFAFBB9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77" y="2936042"/>
            <a:ext cx="7754406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zh-CN" sz="2700" b="1" dirty="0">
                <a:solidFill>
                  <a:schemeClr val="bg1"/>
                </a:solidFill>
                <a:latin typeface="Arial Nova" panose="020B0504020202020204" pitchFamily="34" charset="0"/>
                <a:ea typeface="Microsoft YaHei UI" panose="020B0503020204020204" pitchFamily="34" charset="-122"/>
                <a:sym typeface="微软雅黑" panose="020B0503020204020204" pitchFamily="34" charset="-122"/>
              </a:rPr>
              <a:t>CEEC </a:t>
            </a:r>
            <a:r>
              <a:rPr lang="pt-BR" altLang="zh-CN" sz="2700" b="1" dirty="0" err="1">
                <a:solidFill>
                  <a:schemeClr val="bg1"/>
                </a:solidFill>
                <a:latin typeface="Arial Nova" panose="020B0504020202020204" pitchFamily="34" charset="0"/>
                <a:ea typeface="Microsoft YaHei UI" panose="020B0503020204020204" pitchFamily="34" charset="-122"/>
                <a:sym typeface="微软雅黑" panose="020B0503020204020204" pitchFamily="34" charset="-122"/>
              </a:rPr>
              <a:t>and</a:t>
            </a:r>
            <a:r>
              <a:rPr lang="pt-BR" altLang="zh-CN" sz="2700" b="1" dirty="0">
                <a:solidFill>
                  <a:schemeClr val="bg1"/>
                </a:solidFill>
                <a:latin typeface="Arial Nova" panose="020B0504020202020204" pitchFamily="34" charset="0"/>
                <a:ea typeface="Microsoft YaHei UI" panose="020B0503020204020204" pitchFamily="34" charset="-122"/>
                <a:sym typeface="微软雅黑" panose="020B0503020204020204" pitchFamily="34" charset="-122"/>
              </a:rPr>
              <a:t> CEEC </a:t>
            </a:r>
            <a:r>
              <a:rPr lang="pt-BR" altLang="zh-CN" sz="2700" b="1" dirty="0" err="1">
                <a:solidFill>
                  <a:schemeClr val="bg1"/>
                </a:solidFill>
                <a:latin typeface="Arial Nova" panose="020B0504020202020204" pitchFamily="34" charset="0"/>
                <a:ea typeface="Microsoft YaHei UI" panose="020B0503020204020204" pitchFamily="34" charset="-122"/>
                <a:sym typeface="微软雅黑" panose="020B0503020204020204" pitchFamily="34" charset="-122"/>
              </a:rPr>
              <a:t>Overseas</a:t>
            </a:r>
            <a:r>
              <a:rPr lang="pt-BR" altLang="zh-CN" sz="2700" b="1" dirty="0">
                <a:solidFill>
                  <a:schemeClr val="bg1"/>
                </a:solidFill>
                <a:latin typeface="Arial Nova" panose="020B0504020202020204" pitchFamily="34" charset="0"/>
                <a:ea typeface="Microsoft YaHei UI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pt-BR" altLang="zh-CN" sz="2700" b="1" dirty="0" err="1">
                <a:solidFill>
                  <a:schemeClr val="bg1"/>
                </a:solidFill>
                <a:latin typeface="Arial Nova" panose="020B0504020202020204" pitchFamily="34" charset="0"/>
                <a:ea typeface="Microsoft YaHei UI" panose="020B0503020204020204" pitchFamily="34" charset="-122"/>
                <a:sym typeface="微软雅黑" panose="020B0503020204020204" pitchFamily="34" charset="-122"/>
              </a:rPr>
              <a:t>Investment</a:t>
            </a:r>
            <a:r>
              <a:rPr lang="pt-BR" altLang="zh-CN" sz="2700" b="1" dirty="0">
                <a:solidFill>
                  <a:schemeClr val="bg1"/>
                </a:solidFill>
                <a:latin typeface="Arial Nova" panose="020B0504020202020204" pitchFamily="34" charset="0"/>
                <a:ea typeface="Microsoft YaHei UI" panose="020B0503020204020204" pitchFamily="34" charset="-122"/>
                <a:sym typeface="微软雅黑" panose="020B0503020204020204" pitchFamily="34" charset="-122"/>
              </a:rPr>
              <a:t> Division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zh-CN" sz="2700" b="1" dirty="0">
                <a:solidFill>
                  <a:schemeClr val="bg1"/>
                </a:solidFill>
                <a:latin typeface="Arial Nova" panose="020B0504020202020204" pitchFamily="34" charset="0"/>
                <a:ea typeface="Microsoft YaHei UI" panose="020B0503020204020204" pitchFamily="34" charset="-122"/>
                <a:sym typeface="微软雅黑" panose="020B0503020204020204" pitchFamily="34" charset="-122"/>
              </a:rPr>
              <a:t>in South </a:t>
            </a:r>
            <a:r>
              <a:rPr lang="pt-BR" altLang="zh-CN" sz="2700" b="1" dirty="0" err="1">
                <a:solidFill>
                  <a:schemeClr val="bg1"/>
                </a:solidFill>
                <a:latin typeface="Arial Nova" panose="020B0504020202020204" pitchFamily="34" charset="0"/>
                <a:ea typeface="Microsoft YaHei UI" panose="020B0503020204020204" pitchFamily="34" charset="-122"/>
                <a:sym typeface="微软雅黑" panose="020B0503020204020204" pitchFamily="34" charset="-122"/>
              </a:rPr>
              <a:t>America</a:t>
            </a:r>
            <a:br>
              <a:rPr lang="pt-BR" altLang="zh-CN" sz="2700" b="1" dirty="0">
                <a:solidFill>
                  <a:schemeClr val="bg1"/>
                </a:solidFill>
                <a:latin typeface="Arial Nova" panose="020B0504020202020204" pitchFamily="34" charset="0"/>
                <a:ea typeface="Microsoft YaHei UI" panose="020B0503020204020204" pitchFamily="34" charset="-122"/>
                <a:sym typeface="微软雅黑" panose="020B0503020204020204" pitchFamily="34" charset="-122"/>
              </a:rPr>
            </a:br>
            <a:endParaRPr lang="pt-BR" altLang="zh-CN" sz="2700" b="1" dirty="0">
              <a:solidFill>
                <a:schemeClr val="bg1"/>
              </a:solidFill>
              <a:latin typeface="Arial Nova" panose="020B0504020202020204" pitchFamily="34" charset="0"/>
              <a:ea typeface="Microsoft YaHei UI" panose="020B0503020204020204" pitchFamily="34" charset="-122"/>
              <a:sym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zh-CN" sz="1800" b="1" dirty="0" err="1">
                <a:solidFill>
                  <a:schemeClr val="bg1"/>
                </a:solidFill>
                <a:latin typeface="Arial Nova" panose="020B0504020202020204" pitchFamily="34" charset="0"/>
                <a:ea typeface="Microsoft YaHei UI" panose="020B0503020204020204" pitchFamily="34" charset="-122"/>
                <a:sym typeface="微软雅黑" panose="020B0503020204020204" pitchFamily="34" charset="-122"/>
              </a:rPr>
              <a:t>October</a:t>
            </a:r>
            <a:r>
              <a:rPr lang="pt-BR" altLang="zh-CN" sz="1800" b="1" dirty="0">
                <a:solidFill>
                  <a:schemeClr val="bg1"/>
                </a:solidFill>
                <a:latin typeface="Arial Nova" panose="020B0504020202020204" pitchFamily="34" charset="0"/>
                <a:ea typeface="Microsoft YaHei UI" panose="020B0503020204020204" pitchFamily="34" charset="-122"/>
                <a:sym typeface="微软雅黑" panose="020B0503020204020204" pitchFamily="34" charset="-122"/>
              </a:rPr>
              <a:t> 2025</a:t>
            </a:r>
            <a:endParaRPr lang="zh-CN" altLang="en-US" sz="4050" b="1" dirty="0">
              <a:latin typeface="Arial Nova" panose="020B0504020202020204" pitchFamily="34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408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12">
            <a:extLst>
              <a:ext uri="{FF2B5EF4-FFF2-40B4-BE49-F238E27FC236}">
                <a16:creationId xmlns:a16="http://schemas.microsoft.com/office/drawing/2014/main" id="{798CB509-E29D-9224-0AF6-709CE6D15E83}"/>
              </a:ext>
            </a:extLst>
          </p:cNvPr>
          <p:cNvSpPr/>
          <p:nvPr/>
        </p:nvSpPr>
        <p:spPr>
          <a:xfrm>
            <a:off x="6165426" y="3026828"/>
            <a:ext cx="2510696" cy="17885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>
            <a:outerShdw blurRad="101600" dist="38100" dir="6420000" rotWithShape="0">
              <a:srgbClr val="000000">
                <a:alpha val="23000"/>
              </a:srgbClr>
            </a:outerShdw>
          </a:effectLst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CaixaDeTexto 1"/>
          <p:cNvSpPr txBox="1"/>
          <p:nvPr/>
        </p:nvSpPr>
        <p:spPr>
          <a:xfrm>
            <a:off x="228215" y="160491"/>
            <a:ext cx="306577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100" b="1" spc="300">
                <a:solidFill>
                  <a:srgbClr val="A6A6A6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lang="pt-BR" sz="14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CEEC - </a:t>
            </a:r>
            <a:r>
              <a:rPr lang="pt-BR" sz="1400" err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History</a:t>
            </a:r>
            <a:r>
              <a:rPr lang="pt-BR" sz="14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 in </a:t>
            </a:r>
            <a:r>
              <a:rPr lang="pt-BR" sz="1400" err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Brazil</a:t>
            </a:r>
            <a:endParaRPr sz="140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38" name="CaixaDeTexto 16"/>
          <p:cNvSpPr txBox="1"/>
          <p:nvPr/>
        </p:nvSpPr>
        <p:spPr>
          <a:xfrm>
            <a:off x="6302887" y="3259748"/>
            <a:ext cx="2279138" cy="135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4289" rIns="34289"/>
          <a:lstStyle/>
          <a:p>
            <a:pPr>
              <a:defRPr sz="12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lang="pt-BR" sz="900" dirty="0"/>
              <a:t>Technology:	</a:t>
            </a:r>
            <a:r>
              <a:rPr sz="900" b="1" dirty="0">
                <a:solidFill>
                  <a:srgbClr val="0070C0"/>
                </a:solidFill>
              </a:rPr>
              <a:t>Renewable</a:t>
            </a:r>
            <a:r>
              <a:rPr lang="pt-BR" sz="900" b="1" dirty="0">
                <a:solidFill>
                  <a:srgbClr val="0070C0"/>
                </a:solidFill>
              </a:rPr>
              <a:t> Energy</a:t>
            </a:r>
            <a:br>
              <a:rPr lang="pt-BR" sz="900" b="1" dirty="0">
                <a:solidFill>
                  <a:srgbClr val="0070C0"/>
                </a:solidFill>
              </a:rPr>
            </a:br>
            <a:r>
              <a:rPr lang="pt-BR" sz="900" dirty="0">
                <a:solidFill>
                  <a:srgbClr val="747474"/>
                </a:solidFill>
                <a:latin typeface="Arial Nova"/>
              </a:rPr>
              <a:t> . Energy               </a:t>
            </a:r>
            <a:r>
              <a:rPr sz="900" b="1" dirty="0">
                <a:solidFill>
                  <a:srgbClr val="0070C0"/>
                </a:solidFill>
              </a:rPr>
              <a:t>H2V</a:t>
            </a:r>
            <a:br>
              <a:rPr lang="pt-BR" sz="900" dirty="0"/>
            </a:br>
            <a:r>
              <a:rPr lang="pt-BR" sz="900" dirty="0"/>
              <a:t> . </a:t>
            </a:r>
            <a:r>
              <a:rPr lang="pt-BR" sz="900" dirty="0" err="1"/>
              <a:t>Water</a:t>
            </a:r>
            <a:r>
              <a:rPr lang="pt-BR" sz="900" dirty="0"/>
              <a:t>	</a:t>
            </a:r>
            <a:r>
              <a:rPr lang="pt-BR" sz="900" b="1" dirty="0">
                <a:solidFill>
                  <a:srgbClr val="0070C0"/>
                </a:solidFill>
              </a:rPr>
              <a:t>BE</a:t>
            </a:r>
            <a:r>
              <a:rPr sz="900" b="1" dirty="0">
                <a:solidFill>
                  <a:srgbClr val="0070C0"/>
                </a:solidFill>
              </a:rPr>
              <a:t>SS</a:t>
            </a:r>
            <a:br>
              <a:rPr lang="pt-BR" sz="900" b="1" dirty="0">
                <a:solidFill>
                  <a:srgbClr val="0070C0"/>
                </a:solidFill>
              </a:rPr>
            </a:br>
            <a:r>
              <a:rPr lang="pt-BR" sz="900" b="1" dirty="0">
                <a:solidFill>
                  <a:srgbClr val="0070C0"/>
                </a:solidFill>
              </a:rPr>
              <a:t>	CAES</a:t>
            </a:r>
            <a:r>
              <a:rPr sz="900" b="1" dirty="0">
                <a:solidFill>
                  <a:srgbClr val="0070C0"/>
                </a:solidFill>
              </a:rPr>
              <a:t>  </a:t>
            </a:r>
            <a:br>
              <a:rPr lang="pt-BR" sz="900" b="1" dirty="0">
                <a:solidFill>
                  <a:srgbClr val="0070C0"/>
                </a:solidFill>
              </a:rPr>
            </a:br>
            <a:r>
              <a:rPr lang="pt-BR" sz="900" b="1" dirty="0">
                <a:solidFill>
                  <a:srgbClr val="0070C0"/>
                </a:solidFill>
              </a:rPr>
              <a:t>       </a:t>
            </a:r>
            <a:r>
              <a:rPr lang="pt-BR" sz="900" dirty="0"/>
              <a:t>               	</a:t>
            </a:r>
            <a:r>
              <a:rPr sz="900" b="1" dirty="0">
                <a:solidFill>
                  <a:srgbClr val="0070C0"/>
                </a:solidFill>
              </a:rPr>
              <a:t>Water </a:t>
            </a:r>
            <a:r>
              <a:rPr lang="pt-BR" sz="900" b="1" dirty="0" err="1">
                <a:solidFill>
                  <a:srgbClr val="0070C0"/>
                </a:solidFill>
              </a:rPr>
              <a:t>treatement</a:t>
            </a:r>
            <a:endParaRPr lang="pt-BR" sz="900" b="1" dirty="0">
              <a:solidFill>
                <a:srgbClr val="0070C0"/>
              </a:solidFill>
            </a:endParaRPr>
          </a:p>
          <a:p>
            <a:pPr>
              <a:defRPr sz="12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lang="pt-BR" sz="900" b="1" dirty="0">
                <a:solidFill>
                  <a:srgbClr val="0070C0"/>
                </a:solidFill>
              </a:rPr>
              <a:t>	</a:t>
            </a:r>
            <a:r>
              <a:rPr lang="pt-BR" sz="900" b="1" dirty="0" err="1">
                <a:solidFill>
                  <a:srgbClr val="0070C0"/>
                </a:solidFill>
              </a:rPr>
              <a:t>Waste</a:t>
            </a:r>
            <a:r>
              <a:rPr lang="pt-BR" sz="900" b="1" dirty="0">
                <a:solidFill>
                  <a:srgbClr val="0070C0"/>
                </a:solidFill>
              </a:rPr>
              <a:t> </a:t>
            </a:r>
            <a:r>
              <a:rPr lang="pt-BR" sz="900" b="1" dirty="0" err="1">
                <a:solidFill>
                  <a:srgbClr val="0070C0"/>
                </a:solidFill>
              </a:rPr>
              <a:t>to</a:t>
            </a:r>
            <a:r>
              <a:rPr lang="pt-BR" sz="900" b="1" dirty="0">
                <a:solidFill>
                  <a:srgbClr val="0070C0"/>
                </a:solidFill>
              </a:rPr>
              <a:t> Energy</a:t>
            </a:r>
            <a:br>
              <a:rPr lang="en-GB" sz="900" b="1" dirty="0">
                <a:solidFill>
                  <a:srgbClr val="0070C0"/>
                </a:solidFill>
              </a:rPr>
            </a:br>
            <a:endParaRPr lang="en-GB" sz="450" b="1" dirty="0">
              <a:solidFill>
                <a:srgbClr val="0070C0"/>
              </a:solidFill>
            </a:endParaRPr>
          </a:p>
          <a:p>
            <a:pPr>
              <a:defRPr sz="12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lang="pt-BR" sz="900" dirty="0"/>
              <a:t>Services	</a:t>
            </a:r>
            <a:r>
              <a:rPr sz="900" b="1" dirty="0">
                <a:solidFill>
                  <a:srgbClr val="0070C0"/>
                </a:solidFill>
              </a:rPr>
              <a:t>Engineering</a:t>
            </a:r>
            <a:endParaRPr lang="pt-BR" sz="900" b="1" dirty="0">
              <a:solidFill>
                <a:srgbClr val="0070C0"/>
              </a:solidFill>
            </a:endParaRPr>
          </a:p>
          <a:p>
            <a:pPr>
              <a:defRPr sz="12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900" b="1" dirty="0">
                <a:solidFill>
                  <a:srgbClr val="0070C0"/>
                </a:solidFill>
              </a:rPr>
              <a:t> </a:t>
            </a:r>
            <a:r>
              <a:rPr lang="pt-BR" sz="900" b="1" dirty="0">
                <a:solidFill>
                  <a:srgbClr val="0070C0"/>
                </a:solidFill>
              </a:rPr>
              <a:t>	</a:t>
            </a:r>
            <a:r>
              <a:rPr sz="900" b="1" dirty="0">
                <a:solidFill>
                  <a:srgbClr val="0070C0"/>
                </a:solidFill>
              </a:rPr>
              <a:t>EPC</a:t>
            </a:r>
            <a:r>
              <a:rPr lang="pt-BR" sz="900" b="1" dirty="0">
                <a:solidFill>
                  <a:srgbClr val="0070C0"/>
                </a:solidFill>
              </a:rPr>
              <a:t>M</a:t>
            </a:r>
            <a:r>
              <a:rPr sz="900" b="1" dirty="0">
                <a:solidFill>
                  <a:srgbClr val="0070C0"/>
                </a:solidFill>
              </a:rPr>
              <a:t> services </a:t>
            </a:r>
            <a:r>
              <a:rPr lang="pt-BR" sz="900" b="1" dirty="0">
                <a:solidFill>
                  <a:srgbClr val="0070C0"/>
                </a:solidFill>
              </a:rPr>
              <a:t>	</a:t>
            </a:r>
            <a:r>
              <a:rPr sz="900" b="1" dirty="0">
                <a:solidFill>
                  <a:srgbClr val="0070C0"/>
                </a:solidFill>
              </a:rPr>
              <a:t>Equipment supply</a:t>
            </a:r>
            <a:r>
              <a:rPr lang="pt-BR" sz="900" b="1" dirty="0">
                <a:solidFill>
                  <a:srgbClr val="0070C0"/>
                </a:solidFill>
              </a:rPr>
              <a:t> </a:t>
            </a:r>
            <a:r>
              <a:rPr lang="pt-BR" sz="900" dirty="0"/>
              <a:t>	</a:t>
            </a:r>
          </a:p>
        </p:txBody>
      </p:sp>
      <p:sp>
        <p:nvSpPr>
          <p:cNvPr id="139" name="Conector reto 34"/>
          <p:cNvSpPr/>
          <p:nvPr/>
        </p:nvSpPr>
        <p:spPr>
          <a:xfrm>
            <a:off x="5107458" y="1814232"/>
            <a:ext cx="1" cy="1200527"/>
          </a:xfrm>
          <a:prstGeom prst="line">
            <a:avLst/>
          </a:prstGeom>
          <a:ln w="19050">
            <a:solidFill>
              <a:srgbClr val="BFBFBF"/>
            </a:solidFill>
            <a:miter/>
          </a:ln>
        </p:spPr>
        <p:txBody>
          <a:bodyPr lIns="34289" rIns="34289"/>
          <a:lstStyle/>
          <a:p>
            <a:endParaRPr/>
          </a:p>
        </p:txBody>
      </p:sp>
      <p:sp>
        <p:nvSpPr>
          <p:cNvPr id="140" name="Conector reto 32"/>
          <p:cNvSpPr/>
          <p:nvPr/>
        </p:nvSpPr>
        <p:spPr>
          <a:xfrm>
            <a:off x="2519316" y="1858135"/>
            <a:ext cx="11558" cy="1156625"/>
          </a:xfrm>
          <a:prstGeom prst="line">
            <a:avLst/>
          </a:prstGeom>
          <a:ln w="19050">
            <a:solidFill>
              <a:srgbClr val="BFBFBF"/>
            </a:solidFill>
            <a:miter/>
          </a:ln>
        </p:spPr>
        <p:txBody>
          <a:bodyPr lIns="34289" rIns="34289"/>
          <a:lstStyle/>
          <a:p>
            <a:endParaRPr/>
          </a:p>
        </p:txBody>
      </p:sp>
      <p:sp>
        <p:nvSpPr>
          <p:cNvPr id="141" name="Conector reto 33"/>
          <p:cNvSpPr/>
          <p:nvPr/>
        </p:nvSpPr>
        <p:spPr>
          <a:xfrm>
            <a:off x="3807609" y="1849348"/>
            <a:ext cx="1" cy="1165411"/>
          </a:xfrm>
          <a:prstGeom prst="line">
            <a:avLst/>
          </a:prstGeom>
          <a:ln w="19050">
            <a:solidFill>
              <a:srgbClr val="BFBFBF"/>
            </a:solidFill>
            <a:miter/>
          </a:ln>
        </p:spPr>
        <p:txBody>
          <a:bodyPr lIns="34289" rIns="34289"/>
          <a:lstStyle/>
          <a:p>
            <a:endParaRPr/>
          </a:p>
        </p:txBody>
      </p:sp>
      <p:sp>
        <p:nvSpPr>
          <p:cNvPr id="142" name="CaixaDeTexto 16"/>
          <p:cNvSpPr txBox="1"/>
          <p:nvPr/>
        </p:nvSpPr>
        <p:spPr>
          <a:xfrm>
            <a:off x="666718" y="3066239"/>
            <a:ext cx="1087751" cy="482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4289" rIns="34289"/>
          <a:lstStyle/>
          <a:p>
            <a:pPr algn="ctr">
              <a:defRPr sz="1400" b="1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200">
                <a:solidFill>
                  <a:srgbClr val="0070C0"/>
                </a:solidFill>
              </a:rPr>
              <a:t>2013</a:t>
            </a:r>
            <a:br>
              <a:rPr sz="1050"/>
            </a:br>
            <a:endParaRPr sz="825"/>
          </a:p>
          <a:p>
            <a:pPr algn="ctr">
              <a:defRPr sz="11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825"/>
              <a:t>Stablish office </a:t>
            </a:r>
            <a:br>
              <a:rPr sz="825"/>
            </a:br>
            <a:r>
              <a:rPr sz="825"/>
              <a:t>in Sao Paulo</a:t>
            </a:r>
          </a:p>
        </p:txBody>
      </p:sp>
      <p:sp>
        <p:nvSpPr>
          <p:cNvPr id="143" name="CaixaDeTexto 16"/>
          <p:cNvSpPr txBox="1"/>
          <p:nvPr/>
        </p:nvSpPr>
        <p:spPr>
          <a:xfrm>
            <a:off x="1941152" y="975922"/>
            <a:ext cx="1140513" cy="612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4289" rIns="34289"/>
          <a:lstStyle/>
          <a:p>
            <a:pPr algn="ctr">
              <a:defRPr sz="11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825"/>
              <a:t>Acquired SPSL PPP </a:t>
            </a:r>
          </a:p>
          <a:p>
            <a:pPr algn="ctr">
              <a:defRPr sz="11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825"/>
              <a:t>and started operations</a:t>
            </a:r>
          </a:p>
          <a:p>
            <a:pPr algn="ctr">
              <a:defRPr sz="11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825"/>
              <a:t>A USD 980M deal</a:t>
            </a:r>
          </a:p>
          <a:p>
            <a:pPr algn="ctr">
              <a:defRPr sz="1400" b="1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endParaRPr sz="1050"/>
          </a:p>
          <a:p>
            <a:pPr algn="ctr">
              <a:defRPr sz="1400" b="1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200">
                <a:solidFill>
                  <a:srgbClr val="0070C0"/>
                </a:solidFill>
              </a:rPr>
              <a:t>2018</a:t>
            </a:r>
          </a:p>
        </p:txBody>
      </p:sp>
      <p:sp>
        <p:nvSpPr>
          <p:cNvPr id="144" name="CaixaDeTexto 16"/>
          <p:cNvSpPr txBox="1"/>
          <p:nvPr/>
        </p:nvSpPr>
        <p:spPr>
          <a:xfrm>
            <a:off x="3263734" y="3195719"/>
            <a:ext cx="1087751" cy="582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4289" rIns="34289"/>
          <a:lstStyle/>
          <a:p>
            <a:pPr algn="ctr">
              <a:defRPr sz="1400" b="1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200">
                <a:solidFill>
                  <a:srgbClr val="0070C0"/>
                </a:solidFill>
              </a:rPr>
              <a:t>2019</a:t>
            </a:r>
            <a:r>
              <a:rPr lang="pt-BR" sz="1200">
                <a:solidFill>
                  <a:srgbClr val="0070C0"/>
                </a:solidFill>
              </a:rPr>
              <a:t> / 2023</a:t>
            </a:r>
            <a:br>
              <a:rPr sz="1050"/>
            </a:br>
            <a:endParaRPr sz="825"/>
          </a:p>
          <a:p>
            <a:pPr algn="ctr">
              <a:defRPr sz="11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825"/>
              <a:t>Awarded Belo Monte</a:t>
            </a:r>
            <a:r>
              <a:rPr lang="pt-BR" sz="825"/>
              <a:t> &amp; Rota 3</a:t>
            </a:r>
            <a:r>
              <a:rPr sz="825"/>
              <a:t> </a:t>
            </a:r>
          </a:p>
          <a:p>
            <a:pPr algn="ctr">
              <a:defRPr sz="11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825"/>
              <a:t>Transmission Line Engineering</a:t>
            </a:r>
            <a:br>
              <a:rPr lang="pt-BR" sz="825"/>
            </a:br>
            <a:r>
              <a:rPr lang="pt-BR" sz="825"/>
              <a:t>Site </a:t>
            </a:r>
            <a:r>
              <a:rPr lang="pt-BR" sz="825" err="1"/>
              <a:t>Survey</a:t>
            </a:r>
            <a:endParaRPr sz="825"/>
          </a:p>
        </p:txBody>
      </p:sp>
      <p:sp>
        <p:nvSpPr>
          <p:cNvPr id="145" name="CaixaDeTexto 16"/>
          <p:cNvSpPr txBox="1"/>
          <p:nvPr/>
        </p:nvSpPr>
        <p:spPr>
          <a:xfrm>
            <a:off x="4471039" y="952124"/>
            <a:ext cx="1272839" cy="612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4289" rIns="34289"/>
          <a:lstStyle/>
          <a:p>
            <a:pPr algn="ctr">
              <a:defRPr sz="11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825"/>
              <a:t>Kicked off </a:t>
            </a:r>
            <a:br>
              <a:rPr sz="825"/>
            </a:br>
            <a:r>
              <a:rPr sz="825"/>
              <a:t>Brazil expansion w/ focus</a:t>
            </a:r>
            <a:br>
              <a:rPr sz="825"/>
            </a:br>
            <a:r>
              <a:rPr sz="825"/>
              <a:t>on Energy and Water</a:t>
            </a:r>
          </a:p>
          <a:p>
            <a:pPr algn="ctr">
              <a:defRPr sz="1400" b="1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endParaRPr sz="1050"/>
          </a:p>
          <a:p>
            <a:pPr algn="ctr">
              <a:defRPr sz="1400" b="1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200">
                <a:solidFill>
                  <a:srgbClr val="0070C0"/>
                </a:solidFill>
              </a:rPr>
              <a:t>202</a:t>
            </a:r>
            <a:r>
              <a:rPr lang="pt-BR" sz="1200">
                <a:solidFill>
                  <a:srgbClr val="0070C0"/>
                </a:solidFill>
              </a:rPr>
              <a:t>3</a:t>
            </a:r>
            <a:endParaRPr sz="1200">
              <a:solidFill>
                <a:srgbClr val="0070C0"/>
              </a:solidFill>
            </a:endParaRPr>
          </a:p>
        </p:txBody>
      </p:sp>
      <p:pic>
        <p:nvPicPr>
          <p:cNvPr id="146" name="Imagem 19" descr="Imagem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568" y="3084063"/>
            <a:ext cx="861781" cy="861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m 23" descr="Imagem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674" y="3101208"/>
            <a:ext cx="861781" cy="86178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Conector reto 31"/>
          <p:cNvSpPr/>
          <p:nvPr/>
        </p:nvSpPr>
        <p:spPr>
          <a:xfrm flipH="1">
            <a:off x="1210593" y="1863749"/>
            <a:ext cx="1" cy="1151010"/>
          </a:xfrm>
          <a:prstGeom prst="line">
            <a:avLst/>
          </a:prstGeom>
          <a:ln w="19050">
            <a:solidFill>
              <a:srgbClr val="BFBFBF"/>
            </a:solidFill>
            <a:miter/>
          </a:ln>
        </p:spPr>
        <p:txBody>
          <a:bodyPr lIns="34289" rIns="34289"/>
          <a:lstStyle/>
          <a:p>
            <a:endParaRPr/>
          </a:p>
        </p:txBody>
      </p:sp>
      <p:pic>
        <p:nvPicPr>
          <p:cNvPr id="8" name="Picture 60" descr="A black and white outline of a locker&#10;&#10;Description automatically generated">
            <a:extLst>
              <a:ext uri="{FF2B5EF4-FFF2-40B4-BE49-F238E27FC236}">
                <a16:creationId xmlns:a16="http://schemas.microsoft.com/office/drawing/2014/main" id="{B7A0E398-5161-00C0-E70F-DFE3942F05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2"/>
          <a:stretch/>
        </p:blipFill>
        <p:spPr>
          <a:xfrm>
            <a:off x="7175484" y="2457786"/>
            <a:ext cx="589345" cy="46094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FB9D668-E561-8E1E-094A-A5EEBB7DA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866" y="1549721"/>
            <a:ext cx="273320" cy="408870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7F3A80BD-F25E-2976-5584-229D04A4A1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72" r="31868"/>
          <a:stretch/>
        </p:blipFill>
        <p:spPr>
          <a:xfrm>
            <a:off x="3376718" y="931685"/>
            <a:ext cx="841350" cy="8211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2" descr="Flag of Brazil">
            <a:extLst>
              <a:ext uri="{FF2B5EF4-FFF2-40B4-BE49-F238E27FC236}">
                <a16:creationId xmlns:a16="http://schemas.microsoft.com/office/drawing/2014/main" id="{D966D0FA-B560-C3B4-0A0A-CD048BC0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94" y="1201146"/>
            <a:ext cx="841349" cy="58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88F58630-F1EE-DAE4-212C-54E6334974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02463" y="1071101"/>
            <a:ext cx="366479" cy="443056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E157BEA-F36C-E05E-463E-D42C20476CA0}"/>
              </a:ext>
            </a:extLst>
          </p:cNvPr>
          <p:cNvSpPr txBox="1"/>
          <p:nvPr/>
        </p:nvSpPr>
        <p:spPr>
          <a:xfrm>
            <a:off x="6250840" y="3027431"/>
            <a:ext cx="1783112" cy="25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1400" b="1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lang="pt-BR" sz="1050" err="1">
                <a:solidFill>
                  <a:schemeClr val="bg1">
                    <a:lumMod val="50000"/>
                  </a:schemeClr>
                </a:solidFill>
              </a:rPr>
              <a:t>Current</a:t>
            </a:r>
            <a:r>
              <a:rPr lang="pt-BR" sz="1050">
                <a:solidFill>
                  <a:schemeClr val="bg1">
                    <a:lumMod val="50000"/>
                  </a:schemeClr>
                </a:solidFill>
              </a:rPr>
              <a:t> Focus:</a:t>
            </a:r>
            <a:endParaRPr lang="pt-B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D3D75510-66FA-49B7-2DA4-BBEEF8EDB5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4668" y="1226926"/>
            <a:ext cx="404098" cy="321388"/>
          </a:xfrm>
          <a:prstGeom prst="rect">
            <a:avLst/>
          </a:prstGeom>
        </p:spPr>
      </p:pic>
      <p:pic>
        <p:nvPicPr>
          <p:cNvPr id="31" name="Imagem 30" descr="Desenho de cachorro&#10;&#10;Descrição gerada automaticamente com confiança média">
            <a:extLst>
              <a:ext uri="{FF2B5EF4-FFF2-40B4-BE49-F238E27FC236}">
                <a16:creationId xmlns:a16="http://schemas.microsoft.com/office/drawing/2014/main" id="{20C0EB9B-B42E-7496-4A1A-6AD275695B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3" y="1852066"/>
            <a:ext cx="6643452" cy="11198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6" descr="Computer Engineering icon PNG and SVG Vector Free Download">
            <a:extLst>
              <a:ext uri="{FF2B5EF4-FFF2-40B4-BE49-F238E27FC236}">
                <a16:creationId xmlns:a16="http://schemas.microsoft.com/office/drawing/2014/main" id="{61242114-D3F9-0335-A426-416598E94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94" y="2058715"/>
            <a:ext cx="348479" cy="38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B439EF3-009B-6B67-14B5-7B2E8FD5B387}"/>
              </a:ext>
            </a:extLst>
          </p:cNvPr>
          <p:cNvSpPr/>
          <p:nvPr/>
        </p:nvSpPr>
        <p:spPr>
          <a:xfrm>
            <a:off x="6172216" y="1980248"/>
            <a:ext cx="840089" cy="865823"/>
          </a:xfrm>
          <a:prstGeom prst="ellipse">
            <a:avLst/>
          </a:prstGeom>
          <a:solidFill>
            <a:srgbClr val="92D050"/>
          </a:solidFill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20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>
                <a:solidFill>
                  <a:schemeClr val="bg1">
                    <a:lumMod val="50000"/>
                  </a:schemeClr>
                </a:solidFill>
              </a:rPr>
              <a:t>2024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03FCD-63AC-221A-C431-5E6E33239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Angulado 35">
            <a:extLst>
              <a:ext uri="{FF2B5EF4-FFF2-40B4-BE49-F238E27FC236}">
                <a16:creationId xmlns:a16="http://schemas.microsoft.com/office/drawing/2014/main" id="{0B438CC5-437E-7B0F-D326-B49B326760B5}"/>
              </a:ext>
            </a:extLst>
          </p:cNvPr>
          <p:cNvCxnSpPr>
            <a:cxnSpLocks/>
            <a:stCxn id="19" idx="0"/>
            <a:endCxn id="34" idx="2"/>
          </p:cNvCxnSpPr>
          <p:nvPr/>
        </p:nvCxnSpPr>
        <p:spPr>
          <a:xfrm rot="5400000" flipH="1" flipV="1">
            <a:off x="1195411" y="3423570"/>
            <a:ext cx="1636617" cy="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Arredondado 62">
            <a:extLst>
              <a:ext uri="{FF2B5EF4-FFF2-40B4-BE49-F238E27FC236}">
                <a16:creationId xmlns:a16="http://schemas.microsoft.com/office/drawing/2014/main" id="{903D39A0-4D99-2294-759D-E1308460532D}"/>
              </a:ext>
            </a:extLst>
          </p:cNvPr>
          <p:cNvSpPr/>
          <p:nvPr/>
        </p:nvSpPr>
        <p:spPr>
          <a:xfrm>
            <a:off x="688326" y="1696064"/>
            <a:ext cx="2712069" cy="31478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Arredondado 62">
            <a:extLst>
              <a:ext uri="{FF2B5EF4-FFF2-40B4-BE49-F238E27FC236}">
                <a16:creationId xmlns:a16="http://schemas.microsoft.com/office/drawing/2014/main" id="{D7DB3BC1-1059-0849-48C8-73E8FCB6F6E8}"/>
              </a:ext>
            </a:extLst>
          </p:cNvPr>
          <p:cNvSpPr/>
          <p:nvPr/>
        </p:nvSpPr>
        <p:spPr>
          <a:xfrm>
            <a:off x="3653320" y="1690772"/>
            <a:ext cx="1736825" cy="314786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62">
            <a:extLst>
              <a:ext uri="{FF2B5EF4-FFF2-40B4-BE49-F238E27FC236}">
                <a16:creationId xmlns:a16="http://schemas.microsoft.com/office/drawing/2014/main" id="{D44F1536-6C7E-EA97-F85E-4FEFA2C9F712}"/>
              </a:ext>
            </a:extLst>
          </p:cNvPr>
          <p:cNvSpPr/>
          <p:nvPr/>
        </p:nvSpPr>
        <p:spPr>
          <a:xfrm>
            <a:off x="5769243" y="1690772"/>
            <a:ext cx="2260452" cy="31607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Angulado 42">
            <a:extLst>
              <a:ext uri="{FF2B5EF4-FFF2-40B4-BE49-F238E27FC236}">
                <a16:creationId xmlns:a16="http://schemas.microsoft.com/office/drawing/2014/main" id="{39ECFC9B-FD0E-D9A4-AD9A-D5883A45078F}"/>
              </a:ext>
            </a:extLst>
          </p:cNvPr>
          <p:cNvCxnSpPr>
            <a:cxnSpLocks/>
            <a:stCxn id="36" idx="0"/>
            <a:endCxn id="24" idx="2"/>
          </p:cNvCxnSpPr>
          <p:nvPr/>
        </p:nvCxnSpPr>
        <p:spPr>
          <a:xfrm rot="5400000" flipH="1" flipV="1">
            <a:off x="3724097" y="3401232"/>
            <a:ext cx="1598360" cy="783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Arredondado 1">
            <a:extLst>
              <a:ext uri="{FF2B5EF4-FFF2-40B4-BE49-F238E27FC236}">
                <a16:creationId xmlns:a16="http://schemas.microsoft.com/office/drawing/2014/main" id="{33D9C3A2-6796-CE39-126A-BA9C1011EFB9}"/>
              </a:ext>
            </a:extLst>
          </p:cNvPr>
          <p:cNvSpPr/>
          <p:nvPr/>
        </p:nvSpPr>
        <p:spPr>
          <a:xfrm>
            <a:off x="638043" y="894728"/>
            <a:ext cx="7391652" cy="545269"/>
          </a:xfrm>
          <a:prstGeom prst="roundRect">
            <a:avLst/>
          </a:prstGeom>
          <a:solidFill>
            <a:srgbClr val="8FC0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Energy China</a:t>
            </a:r>
          </a:p>
        </p:txBody>
      </p:sp>
      <p:sp>
        <p:nvSpPr>
          <p:cNvPr id="13" name="Retângulo Arredondado 9">
            <a:extLst>
              <a:ext uri="{FF2B5EF4-FFF2-40B4-BE49-F238E27FC236}">
                <a16:creationId xmlns:a16="http://schemas.microsoft.com/office/drawing/2014/main" id="{AC3261D6-5B12-2F5D-7366-29F6A953ABBE}"/>
              </a:ext>
            </a:extLst>
          </p:cNvPr>
          <p:cNvSpPr/>
          <p:nvPr/>
        </p:nvSpPr>
        <p:spPr>
          <a:xfrm>
            <a:off x="5916723" y="1913024"/>
            <a:ext cx="1972024" cy="70040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err="1">
                <a:solidFill>
                  <a:schemeClr val="tx1"/>
                </a:solidFill>
              </a:rPr>
              <a:t>Investment</a:t>
            </a:r>
            <a:r>
              <a:rPr lang="pt-BR" sz="1200" b="1">
                <a:solidFill>
                  <a:schemeClr val="tx1"/>
                </a:solidFill>
              </a:rPr>
              <a:t> </a:t>
            </a:r>
            <a:br>
              <a:rPr lang="pt-BR" sz="1200" b="1">
                <a:solidFill>
                  <a:schemeClr val="tx1"/>
                </a:solidFill>
              </a:rPr>
            </a:br>
            <a:r>
              <a:rPr lang="pt-BR" sz="1200" b="1">
                <a:solidFill>
                  <a:schemeClr val="tx1"/>
                </a:solidFill>
              </a:rPr>
              <a:t>&amp; </a:t>
            </a:r>
            <a:r>
              <a:rPr lang="pt-BR" sz="1200" b="1" err="1">
                <a:solidFill>
                  <a:schemeClr val="tx1"/>
                </a:solidFill>
              </a:rPr>
              <a:t>Asset</a:t>
            </a:r>
            <a:r>
              <a:rPr lang="pt-BR" sz="1200" b="1">
                <a:solidFill>
                  <a:schemeClr val="tx1"/>
                </a:solidFill>
              </a:rPr>
              <a:t> Management</a:t>
            </a:r>
          </a:p>
        </p:txBody>
      </p:sp>
      <p:sp>
        <p:nvSpPr>
          <p:cNvPr id="16" name="Retângulo Arredondado 11">
            <a:extLst>
              <a:ext uri="{FF2B5EF4-FFF2-40B4-BE49-F238E27FC236}">
                <a16:creationId xmlns:a16="http://schemas.microsoft.com/office/drawing/2014/main" id="{86F62BBC-27FD-3891-BDAF-0EA0F65233A4}"/>
              </a:ext>
            </a:extLst>
          </p:cNvPr>
          <p:cNvSpPr/>
          <p:nvPr/>
        </p:nvSpPr>
        <p:spPr>
          <a:xfrm>
            <a:off x="6022169" y="4206354"/>
            <a:ext cx="751110" cy="432911"/>
          </a:xfrm>
          <a:prstGeom prst="roundRect">
            <a:avLst/>
          </a:prstGeom>
          <a:solidFill>
            <a:srgbClr val="C5DE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err="1">
                <a:solidFill>
                  <a:schemeClr val="tx1"/>
                </a:solidFill>
              </a:rPr>
              <a:t>Water</a:t>
            </a:r>
            <a:br>
              <a:rPr lang="pt-BR" sz="900" b="1">
                <a:solidFill>
                  <a:schemeClr val="tx1"/>
                </a:solidFill>
              </a:rPr>
            </a:br>
            <a:r>
              <a:rPr lang="pt-BR" sz="900" b="1">
                <a:solidFill>
                  <a:schemeClr val="tx1"/>
                </a:solidFill>
              </a:rPr>
              <a:t>Business</a:t>
            </a:r>
          </a:p>
        </p:txBody>
      </p:sp>
      <p:sp>
        <p:nvSpPr>
          <p:cNvPr id="17" name="Retângulo Arredondado 12">
            <a:extLst>
              <a:ext uri="{FF2B5EF4-FFF2-40B4-BE49-F238E27FC236}">
                <a16:creationId xmlns:a16="http://schemas.microsoft.com/office/drawing/2014/main" id="{1FDDCA03-E62B-558E-0EA8-B790BCA865B8}"/>
              </a:ext>
            </a:extLst>
          </p:cNvPr>
          <p:cNvSpPr/>
          <p:nvPr/>
        </p:nvSpPr>
        <p:spPr>
          <a:xfrm>
            <a:off x="7046346" y="4210433"/>
            <a:ext cx="751110" cy="432911"/>
          </a:xfrm>
          <a:prstGeom prst="roundRect">
            <a:avLst/>
          </a:prstGeom>
          <a:solidFill>
            <a:srgbClr val="C5DE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>
                <a:solidFill>
                  <a:schemeClr val="tx1"/>
                </a:solidFill>
              </a:rPr>
              <a:t>Energy</a:t>
            </a:r>
          </a:p>
          <a:p>
            <a:pPr algn="ctr"/>
            <a:r>
              <a:rPr lang="pt-BR" sz="900" b="1">
                <a:solidFill>
                  <a:schemeClr val="tx1"/>
                </a:solidFill>
              </a:rPr>
              <a:t>Business</a:t>
            </a:r>
          </a:p>
        </p:txBody>
      </p:sp>
      <p:sp>
        <p:nvSpPr>
          <p:cNvPr id="19" name="Retângulo Arredondado 14">
            <a:extLst>
              <a:ext uri="{FF2B5EF4-FFF2-40B4-BE49-F238E27FC236}">
                <a16:creationId xmlns:a16="http://schemas.microsoft.com/office/drawing/2014/main" id="{4D04C40C-9A19-4072-CB83-CCF1BD4E4749}"/>
              </a:ext>
            </a:extLst>
          </p:cNvPr>
          <p:cNvSpPr/>
          <p:nvPr/>
        </p:nvSpPr>
        <p:spPr>
          <a:xfrm>
            <a:off x="818015" y="4241882"/>
            <a:ext cx="2391400" cy="432911"/>
          </a:xfrm>
          <a:prstGeom prst="roundRect">
            <a:avLst/>
          </a:prstGeom>
          <a:solidFill>
            <a:srgbClr val="C5DE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err="1">
                <a:solidFill>
                  <a:schemeClr val="tx1"/>
                </a:solidFill>
              </a:rPr>
              <a:t>Projects</a:t>
            </a:r>
            <a:endParaRPr lang="pt-BR" sz="900" b="1">
              <a:solidFill>
                <a:schemeClr val="tx1"/>
              </a:solidFill>
            </a:endParaRPr>
          </a:p>
        </p:txBody>
      </p:sp>
      <p:sp>
        <p:nvSpPr>
          <p:cNvPr id="23" name="Retângulo Arredondado 24">
            <a:extLst>
              <a:ext uri="{FF2B5EF4-FFF2-40B4-BE49-F238E27FC236}">
                <a16:creationId xmlns:a16="http://schemas.microsoft.com/office/drawing/2014/main" id="{F7C47E08-C688-28D0-5133-BECB3CE223A4}"/>
              </a:ext>
            </a:extLst>
          </p:cNvPr>
          <p:cNvSpPr/>
          <p:nvPr/>
        </p:nvSpPr>
        <p:spPr>
          <a:xfrm>
            <a:off x="3870980" y="3304330"/>
            <a:ext cx="1311290" cy="4329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err="1">
                <a:solidFill>
                  <a:schemeClr val="tx1"/>
                </a:solidFill>
              </a:rPr>
              <a:t>Others</a:t>
            </a: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24" name="Retângulo Arredondado 26">
            <a:extLst>
              <a:ext uri="{FF2B5EF4-FFF2-40B4-BE49-F238E27FC236}">
                <a16:creationId xmlns:a16="http://schemas.microsoft.com/office/drawing/2014/main" id="{B373D2A5-328F-A130-DE6D-C83B68F4F168}"/>
              </a:ext>
            </a:extLst>
          </p:cNvPr>
          <p:cNvSpPr/>
          <p:nvPr/>
        </p:nvSpPr>
        <p:spPr>
          <a:xfrm>
            <a:off x="3868023" y="1902038"/>
            <a:ext cx="1311290" cy="7004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err="1">
                <a:solidFill>
                  <a:schemeClr val="tx1"/>
                </a:solidFill>
              </a:rPr>
              <a:t>Equipment</a:t>
            </a:r>
            <a:r>
              <a:rPr lang="pt-BR" sz="1200" b="1">
                <a:solidFill>
                  <a:schemeClr val="tx1"/>
                </a:solidFill>
              </a:rPr>
              <a:t> Services</a:t>
            </a:r>
          </a:p>
        </p:txBody>
      </p:sp>
      <p:cxnSp>
        <p:nvCxnSpPr>
          <p:cNvPr id="25" name="Conector Angulado 27">
            <a:extLst>
              <a:ext uri="{FF2B5EF4-FFF2-40B4-BE49-F238E27FC236}">
                <a16:creationId xmlns:a16="http://schemas.microsoft.com/office/drawing/2014/main" id="{9A301368-1BF3-A678-C9F5-5D37C99AA9FB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 rot="5400000" flipH="1" flipV="1">
            <a:off x="6576427" y="2932327"/>
            <a:ext cx="645204" cy="741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Angulado 51">
            <a:extLst>
              <a:ext uri="{FF2B5EF4-FFF2-40B4-BE49-F238E27FC236}">
                <a16:creationId xmlns:a16="http://schemas.microsoft.com/office/drawing/2014/main" id="{3509D13B-1690-0AB9-17A5-2A697ABD276C}"/>
              </a:ext>
            </a:extLst>
          </p:cNvPr>
          <p:cNvCxnSpPr>
            <a:cxnSpLocks/>
            <a:stCxn id="16" idx="0"/>
            <a:endCxn id="13" idx="2"/>
          </p:cNvCxnSpPr>
          <p:nvPr/>
        </p:nvCxnSpPr>
        <p:spPr>
          <a:xfrm rot="5400000" flipH="1" flipV="1">
            <a:off x="5853767" y="3157387"/>
            <a:ext cx="1592924" cy="50501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Angulado 55">
            <a:extLst>
              <a:ext uri="{FF2B5EF4-FFF2-40B4-BE49-F238E27FC236}">
                <a16:creationId xmlns:a16="http://schemas.microsoft.com/office/drawing/2014/main" id="{45041012-C53D-B19F-C679-59002B24D0DA}"/>
              </a:ext>
            </a:extLst>
          </p:cNvPr>
          <p:cNvCxnSpPr>
            <a:cxnSpLocks/>
            <a:stCxn id="17" idx="0"/>
            <a:endCxn id="13" idx="2"/>
          </p:cNvCxnSpPr>
          <p:nvPr/>
        </p:nvCxnSpPr>
        <p:spPr>
          <a:xfrm rot="16200000" flipV="1">
            <a:off x="6363817" y="3152349"/>
            <a:ext cx="1597003" cy="519166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 Arredondado 1041">
            <a:extLst>
              <a:ext uri="{FF2B5EF4-FFF2-40B4-BE49-F238E27FC236}">
                <a16:creationId xmlns:a16="http://schemas.microsoft.com/office/drawing/2014/main" id="{53FC9B2B-9965-9116-5744-414380C756F9}"/>
              </a:ext>
            </a:extLst>
          </p:cNvPr>
          <p:cNvSpPr/>
          <p:nvPr/>
        </p:nvSpPr>
        <p:spPr>
          <a:xfrm>
            <a:off x="818023" y="1904859"/>
            <a:ext cx="2391399" cy="70040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</a:rPr>
              <a:t>EPC</a:t>
            </a:r>
            <a:br>
              <a:rPr lang="pt-BR" sz="1200" b="1">
                <a:solidFill>
                  <a:schemeClr val="tx1"/>
                </a:solidFill>
              </a:rPr>
            </a:br>
            <a:r>
              <a:rPr lang="pt-BR" sz="1200" b="1">
                <a:solidFill>
                  <a:schemeClr val="tx1"/>
                </a:solidFill>
              </a:rPr>
              <a:t>Energy &amp; </a:t>
            </a:r>
            <a:r>
              <a:rPr lang="pt-BR" sz="1200" b="1" err="1">
                <a:solidFill>
                  <a:schemeClr val="tx1"/>
                </a:solidFill>
              </a:rPr>
              <a:t>Infrastructure</a:t>
            </a:r>
            <a:endParaRPr lang="pt-BR" sz="1200" b="1">
              <a:solidFill>
                <a:schemeClr val="tx1"/>
              </a:solidFill>
            </a:endParaRPr>
          </a:p>
        </p:txBody>
      </p:sp>
      <p:sp>
        <p:nvSpPr>
          <p:cNvPr id="36" name="Retângulo Arredondado 6">
            <a:extLst>
              <a:ext uri="{FF2B5EF4-FFF2-40B4-BE49-F238E27FC236}">
                <a16:creationId xmlns:a16="http://schemas.microsoft.com/office/drawing/2014/main" id="{FDEC4527-C6D7-F020-D791-45A4A63A9205}"/>
              </a:ext>
            </a:extLst>
          </p:cNvPr>
          <p:cNvSpPr/>
          <p:nvPr/>
        </p:nvSpPr>
        <p:spPr>
          <a:xfrm>
            <a:off x="3867240" y="4200804"/>
            <a:ext cx="1311290" cy="432911"/>
          </a:xfrm>
          <a:prstGeom prst="roundRect">
            <a:avLst/>
          </a:prstGeom>
          <a:solidFill>
            <a:srgbClr val="C5DE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err="1">
                <a:solidFill>
                  <a:schemeClr val="tx1"/>
                </a:solidFill>
              </a:rPr>
              <a:t>Projects</a:t>
            </a:r>
            <a:endParaRPr lang="pt-BR" sz="900" b="1">
              <a:solidFill>
                <a:schemeClr val="tx1"/>
              </a:solidFill>
            </a:endParaRPr>
          </a:p>
        </p:txBody>
      </p:sp>
      <p:sp>
        <p:nvSpPr>
          <p:cNvPr id="15" name="Retângulo Arredondado 10">
            <a:extLst>
              <a:ext uri="{FF2B5EF4-FFF2-40B4-BE49-F238E27FC236}">
                <a16:creationId xmlns:a16="http://schemas.microsoft.com/office/drawing/2014/main" id="{2A7468C2-5029-1C6C-F5DE-EBB0B2135661}"/>
              </a:ext>
            </a:extLst>
          </p:cNvPr>
          <p:cNvSpPr/>
          <p:nvPr/>
        </p:nvSpPr>
        <p:spPr>
          <a:xfrm>
            <a:off x="5909312" y="3258634"/>
            <a:ext cx="1972024" cy="543817"/>
          </a:xfrm>
          <a:prstGeom prst="roundRect">
            <a:avLst/>
          </a:prstGeom>
          <a:solidFill>
            <a:srgbClr val="D5FC79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</a:rPr>
              <a:t>CEEC OIC </a:t>
            </a:r>
            <a:r>
              <a:rPr lang="pt-BR" sz="1200" b="1" err="1">
                <a:solidFill>
                  <a:schemeClr val="tx1"/>
                </a:solidFill>
              </a:rPr>
              <a:t>Brazil</a:t>
            </a:r>
            <a:r>
              <a:rPr lang="pt-BR" sz="1200" b="1">
                <a:solidFill>
                  <a:schemeClr val="tx1"/>
                </a:solidFill>
              </a:rPr>
              <a:t> </a:t>
            </a:r>
            <a:br>
              <a:rPr lang="pt-BR" sz="1200" b="1">
                <a:solidFill>
                  <a:schemeClr val="tx1"/>
                </a:solidFill>
              </a:rPr>
            </a:br>
            <a:r>
              <a:rPr lang="pt-BR" sz="1050" b="1">
                <a:solidFill>
                  <a:schemeClr val="tx1"/>
                </a:solidFill>
              </a:rPr>
              <a:t>(</a:t>
            </a:r>
            <a:r>
              <a:rPr lang="pt-BR" sz="1050" b="1" err="1">
                <a:solidFill>
                  <a:schemeClr val="tx1"/>
                </a:solidFill>
              </a:rPr>
              <a:t>also</a:t>
            </a:r>
            <a:r>
              <a:rPr lang="pt-BR" sz="1050" b="1">
                <a:solidFill>
                  <a:schemeClr val="tx1"/>
                </a:solidFill>
              </a:rPr>
              <a:t> Chile &amp; </a:t>
            </a:r>
            <a:r>
              <a:rPr lang="pt-BR" sz="1050" b="1" err="1">
                <a:solidFill>
                  <a:schemeClr val="tx1"/>
                </a:solidFill>
              </a:rPr>
              <a:t>Colombia</a:t>
            </a:r>
            <a:r>
              <a:rPr lang="pt-BR" sz="1050" b="1">
                <a:solidFill>
                  <a:schemeClr val="tx1"/>
                </a:solidFill>
              </a:rPr>
              <a:t>)</a:t>
            </a:r>
            <a:endParaRPr lang="pt-BR" sz="1200" b="1">
              <a:solidFill>
                <a:schemeClr val="tx1"/>
              </a:solidFill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84DAFC16-C4F8-8C3B-0ECE-DEBEB1A6392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1859" y="167823"/>
            <a:ext cx="4288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pt-BR" sz="1400" b="1" spc="3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sym typeface="Arial Nova"/>
              </a:rPr>
              <a:t>CEEC in South </a:t>
            </a:r>
            <a:r>
              <a:rPr lang="pt-BR" sz="1400" b="1" spc="300" err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sym typeface="Arial Nova"/>
              </a:rPr>
              <a:t>America</a:t>
            </a:r>
            <a:endParaRPr lang="pt-BR" sz="1400" b="1" spc="300">
              <a:solidFill>
                <a:schemeClr val="bg1">
                  <a:lumMod val="50000"/>
                </a:schemeClr>
              </a:solidFill>
              <a:latin typeface="+mn-ea"/>
              <a:ea typeface="+mn-ea"/>
              <a:sym typeface="Arial Nova"/>
            </a:endParaRPr>
          </a:p>
        </p:txBody>
      </p:sp>
      <p:cxnSp>
        <p:nvCxnSpPr>
          <p:cNvPr id="12" name="Conector Angulado 42">
            <a:extLst>
              <a:ext uri="{FF2B5EF4-FFF2-40B4-BE49-F238E27FC236}">
                <a16:creationId xmlns:a16="http://schemas.microsoft.com/office/drawing/2014/main" id="{8CB3570E-E343-8437-6388-92186E862D38}"/>
              </a:ext>
            </a:extLst>
          </p:cNvPr>
          <p:cNvCxnSpPr>
            <a:cxnSpLocks/>
            <a:stCxn id="19" idx="0"/>
            <a:endCxn id="34" idx="2"/>
          </p:cNvCxnSpPr>
          <p:nvPr/>
        </p:nvCxnSpPr>
        <p:spPr>
          <a:xfrm rot="5400000" flipH="1" flipV="1">
            <a:off x="1195411" y="3423570"/>
            <a:ext cx="1636617" cy="8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Arredondado 13">
            <a:extLst>
              <a:ext uri="{FF2B5EF4-FFF2-40B4-BE49-F238E27FC236}">
                <a16:creationId xmlns:a16="http://schemas.microsoft.com/office/drawing/2014/main" id="{6DDA1B35-E60C-1D86-A8E6-5880EFCD5FC9}"/>
              </a:ext>
            </a:extLst>
          </p:cNvPr>
          <p:cNvSpPr/>
          <p:nvPr/>
        </p:nvSpPr>
        <p:spPr>
          <a:xfrm>
            <a:off x="818015" y="3315346"/>
            <a:ext cx="2391400" cy="432911"/>
          </a:xfrm>
          <a:prstGeom prst="roundRect">
            <a:avLst/>
          </a:prstGeom>
          <a:solidFill>
            <a:srgbClr val="FFD57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CEIG South </a:t>
            </a:r>
            <a:r>
              <a:rPr lang="pt-BR" sz="1200" b="1" dirty="0" err="1">
                <a:solidFill>
                  <a:schemeClr val="tx1"/>
                </a:solidFill>
              </a:rPr>
              <a:t>America</a:t>
            </a:r>
            <a:endParaRPr lang="pt-BR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5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Arredondado 8">
            <a:extLst>
              <a:ext uri="{FF2B5EF4-FFF2-40B4-BE49-F238E27FC236}">
                <a16:creationId xmlns:a16="http://schemas.microsoft.com/office/drawing/2014/main" id="{299572A4-5BAD-890D-0D41-C54E76B83D7F}"/>
              </a:ext>
            </a:extLst>
          </p:cNvPr>
          <p:cNvSpPr/>
          <p:nvPr/>
        </p:nvSpPr>
        <p:spPr>
          <a:xfrm>
            <a:off x="2402269" y="869083"/>
            <a:ext cx="1989671" cy="37174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6" name="Retângulo Arredondado 7">
            <a:extLst>
              <a:ext uri="{FF2B5EF4-FFF2-40B4-BE49-F238E27FC236}">
                <a16:creationId xmlns:a16="http://schemas.microsoft.com/office/drawing/2014/main" id="{D5CCD8A0-96E2-D1F4-D1B0-E16E33B9A158}"/>
              </a:ext>
            </a:extLst>
          </p:cNvPr>
          <p:cNvSpPr/>
          <p:nvPr/>
        </p:nvSpPr>
        <p:spPr>
          <a:xfrm>
            <a:off x="160731" y="854371"/>
            <a:ext cx="1989671" cy="37174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id="{AE87903E-3325-E9D9-8CDB-D600A026851F}"/>
              </a:ext>
            </a:extLst>
          </p:cNvPr>
          <p:cNvSpPr txBox="1"/>
          <p:nvPr/>
        </p:nvSpPr>
        <p:spPr>
          <a:xfrm>
            <a:off x="406639" y="2332381"/>
            <a:ext cx="1464080" cy="19159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05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Belo Monte </a:t>
            </a:r>
            <a:endParaRPr lang="pt-BR" altLang="zh-CN" sz="1050" b="1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05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800kV UHV DC TL</a:t>
            </a:r>
            <a:endParaRPr lang="zh-CN" altLang="en-US" sz="1050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Transmission Line Project, Brazil (Survey &amp; Engineering)</a:t>
            </a:r>
            <a:endParaRPr lang="pt-BR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pt-BR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pt-BR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2020 - </a:t>
            </a:r>
            <a:r>
              <a:rPr lang="pt-BR" altLang="zh-CN" sz="825" err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Brazil</a:t>
            </a:r>
            <a:endParaRPr lang="zh-CN" altLang="en-US" sz="1050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Brazil's first and world's fourth ±800kV UHV DC </a:t>
            </a:r>
            <a:r>
              <a:rPr lang="pt-BR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TL</a:t>
            </a:r>
          </a:p>
          <a:p>
            <a:pPr algn="ctr"/>
            <a:endParaRPr lang="en-US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A7315922-881C-3749-F1C3-CFBB83794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86" y="1056649"/>
            <a:ext cx="1595812" cy="1234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文本框 11">
            <a:extLst>
              <a:ext uri="{FF2B5EF4-FFF2-40B4-BE49-F238E27FC236}">
                <a16:creationId xmlns:a16="http://schemas.microsoft.com/office/drawing/2014/main" id="{A7B8C460-1509-67DF-7712-AE976C985790}"/>
              </a:ext>
            </a:extLst>
          </p:cNvPr>
          <p:cNvSpPr txBox="1"/>
          <p:nvPr/>
        </p:nvSpPr>
        <p:spPr>
          <a:xfrm>
            <a:off x="2640997" y="2316192"/>
            <a:ext cx="1628321" cy="22967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05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/>
              </a:rPr>
              <a:t>Sistema </a:t>
            </a:r>
            <a:r>
              <a:rPr lang="en-US" altLang="zh-CN" sz="1050" b="1" err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/>
              </a:rPr>
              <a:t>Produtor</a:t>
            </a:r>
            <a:r>
              <a:rPr lang="en-US" altLang="zh-CN" sz="105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/>
              </a:rPr>
              <a:t> </a:t>
            </a:r>
            <a:br>
              <a:rPr lang="en-US" altLang="zh-CN" sz="105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05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/>
              </a:rPr>
              <a:t>São Lourenço</a:t>
            </a:r>
            <a:endParaRPr lang="zh-CN" altLang="en-US" sz="1050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/>
            </a:endParaRPr>
          </a:p>
          <a:p>
            <a:pPr algn="ctr"/>
            <a:b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endParaRPr lang="en-US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USD 970 million investment in water treatment system.</a:t>
            </a:r>
          </a:p>
          <a:p>
            <a:pPr algn="ctr"/>
            <a:endParaRPr lang="en-US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2018 - Brazil. </a:t>
            </a:r>
            <a:endParaRPr lang="en-US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25 years concession</a:t>
            </a:r>
            <a:endParaRPr lang="en-US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/>
              </a:rPr>
              <a:t>Plant in operation phase</a:t>
            </a:r>
            <a:b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b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r>
              <a:rPr lang="en-US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/>
              </a:rPr>
              <a:t>Supplying approximately 2 million inhabitants in the western part of the Metropolitan Region of São Paulo.</a:t>
            </a:r>
          </a:p>
        </p:txBody>
      </p:sp>
      <p:pic>
        <p:nvPicPr>
          <p:cNvPr id="25" name="图片 5" descr="绿色的火车在行驶&#10;&#10;已自动生成说明">
            <a:extLst>
              <a:ext uri="{FF2B5EF4-FFF2-40B4-BE49-F238E27FC236}">
                <a16:creationId xmlns:a16="http://schemas.microsoft.com/office/drawing/2014/main" id="{93032F44-C106-8672-C2CF-F6005CB1A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983" y="1056650"/>
            <a:ext cx="1674335" cy="1234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tângulo Arredondado 7">
            <a:extLst>
              <a:ext uri="{FF2B5EF4-FFF2-40B4-BE49-F238E27FC236}">
                <a16:creationId xmlns:a16="http://schemas.microsoft.com/office/drawing/2014/main" id="{1F9CE20F-450E-CCEA-DB82-9EC1E92FA940}"/>
              </a:ext>
            </a:extLst>
          </p:cNvPr>
          <p:cNvSpPr/>
          <p:nvPr/>
        </p:nvSpPr>
        <p:spPr>
          <a:xfrm>
            <a:off x="6922741" y="869083"/>
            <a:ext cx="1989671" cy="37174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FECB0AC7-8648-3248-AB4B-8FDD564A9D44}"/>
              </a:ext>
            </a:extLst>
          </p:cNvPr>
          <p:cNvSpPr txBox="1"/>
          <p:nvPr/>
        </p:nvSpPr>
        <p:spPr>
          <a:xfrm>
            <a:off x="7173054" y="2332380"/>
            <a:ext cx="1464080" cy="17889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05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800kV UHV DC TL</a:t>
            </a:r>
          </a:p>
          <a:p>
            <a:pPr algn="ctr"/>
            <a:r>
              <a:rPr lang="en-US" altLang="zh-CN" sz="105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Lote1 – 1B – TL3</a:t>
            </a:r>
            <a:endParaRPr lang="en-US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Transmission Line EPCM for State Grid Rota 3 </a:t>
            </a:r>
          </a:p>
          <a:p>
            <a:pPr algn="ctr"/>
            <a:endParaRPr lang="en-US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2024 – Brazil</a:t>
            </a:r>
          </a:p>
          <a:p>
            <a:pPr algn="ctr"/>
            <a:endParaRPr lang="pt-BR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pt-BR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GB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A 230 km, 800 kV ultra-high voltage transmission concession</a:t>
            </a:r>
          </a:p>
        </p:txBody>
      </p:sp>
      <p:pic>
        <p:nvPicPr>
          <p:cNvPr id="1026" name="Picture 2" descr="78,091 Transmission Line Stock Photos - Free &amp; Royalty-Free ...">
            <a:extLst>
              <a:ext uri="{FF2B5EF4-FFF2-40B4-BE49-F238E27FC236}">
                <a16:creationId xmlns:a16="http://schemas.microsoft.com/office/drawing/2014/main" id="{373014F7-AEFF-F769-15CD-48191706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053" y="1056649"/>
            <a:ext cx="1679712" cy="1234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">
            <a:extLst>
              <a:ext uri="{FF2B5EF4-FFF2-40B4-BE49-F238E27FC236}">
                <a16:creationId xmlns:a16="http://schemas.microsoft.com/office/drawing/2014/main" id="{0CE95E29-5426-B724-6B08-8761A2A1D34C}"/>
              </a:ext>
            </a:extLst>
          </p:cNvPr>
          <p:cNvSpPr txBox="1"/>
          <p:nvPr/>
        </p:nvSpPr>
        <p:spPr>
          <a:xfrm>
            <a:off x="210953" y="195486"/>
            <a:ext cx="341330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100" b="1" spc="300">
                <a:solidFill>
                  <a:srgbClr val="A6A6A6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lang="pt-BR" sz="14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CEEC </a:t>
            </a:r>
            <a:r>
              <a:rPr sz="14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B</a:t>
            </a:r>
            <a:r>
              <a:rPr lang="pt-BR" sz="1400" err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razil</a:t>
            </a:r>
            <a:r>
              <a:rPr lang="pt-BR" sz="14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 - Track Record</a:t>
            </a:r>
            <a:endParaRPr sz="140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Retângulo Arredondado 7">
            <a:extLst>
              <a:ext uri="{FF2B5EF4-FFF2-40B4-BE49-F238E27FC236}">
                <a16:creationId xmlns:a16="http://schemas.microsoft.com/office/drawing/2014/main" id="{1374FA48-3C0F-0934-B6BB-B17139F7E69F}"/>
              </a:ext>
            </a:extLst>
          </p:cNvPr>
          <p:cNvSpPr/>
          <p:nvPr/>
        </p:nvSpPr>
        <p:spPr>
          <a:xfrm>
            <a:off x="4653298" y="869083"/>
            <a:ext cx="1989671" cy="37174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5" name="文本框 11">
            <a:extLst>
              <a:ext uri="{FF2B5EF4-FFF2-40B4-BE49-F238E27FC236}">
                <a16:creationId xmlns:a16="http://schemas.microsoft.com/office/drawing/2014/main" id="{F630FB20-09E5-709A-AA77-04307A67BFD7}"/>
              </a:ext>
            </a:extLst>
          </p:cNvPr>
          <p:cNvSpPr txBox="1"/>
          <p:nvPr/>
        </p:nvSpPr>
        <p:spPr>
          <a:xfrm>
            <a:off x="4899206" y="2302849"/>
            <a:ext cx="1464080" cy="22044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050" b="1" err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Barueri</a:t>
            </a:r>
            <a:r>
              <a:rPr lang="en-US" altLang="zh-CN" sz="1050" b="1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19.1 MW Waste to Energy Plant</a:t>
            </a:r>
          </a:p>
          <a:p>
            <a:pPr algn="ctr"/>
            <a:endParaRPr lang="en-US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Garbage power station Engineering</a:t>
            </a:r>
          </a:p>
          <a:p>
            <a:pPr algn="ctr"/>
            <a:endParaRPr lang="en-US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2023 – Brazil</a:t>
            </a:r>
          </a:p>
          <a:p>
            <a:pPr algn="ctr"/>
            <a:endParaRPr lang="pt-BR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The first solid waste power plant in Brazil &amp; the largest in Latin America</a:t>
            </a:r>
            <a:endParaRPr lang="pt-BR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pt-BR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Capacity: 300,000 t/year</a:t>
            </a:r>
            <a:endParaRPr lang="en-GB" altLang="zh-CN" sz="825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GB" altLang="zh-CN" sz="825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In execution, COD in 2026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D193566-0CEE-F878-92B0-815EE92E9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148" y="1056649"/>
            <a:ext cx="1692126" cy="123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46DBF-9256-60F9-EF4D-5E91FB58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262B0ED-377E-B51E-A0EA-34DBE3997F09}"/>
              </a:ext>
            </a:extLst>
          </p:cNvPr>
          <p:cNvSpPr txBox="1"/>
          <p:nvPr/>
        </p:nvSpPr>
        <p:spPr>
          <a:xfrm>
            <a:off x="179512" y="127983"/>
            <a:ext cx="83488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>
              <a:buClrTx/>
              <a:buSzTx/>
              <a:buFontTx/>
            </a:pPr>
            <a:r>
              <a:rPr lang="en-US" altLang="zh-CN" sz="1600" b="1">
                <a:solidFill>
                  <a:srgbClr val="2A4A7E"/>
                </a:solidFill>
                <a:latin typeface="+mn-ea"/>
                <a:ea typeface="+mn-ea"/>
              </a:rPr>
              <a:t>CEIG Internacional – EPC track record in the region</a:t>
            </a:r>
          </a:p>
        </p:txBody>
      </p:sp>
      <p:pic>
        <p:nvPicPr>
          <p:cNvPr id="4" name="Picture 3" descr="A table of project plans&#10;&#10;AI-generated content may be incorrect.">
            <a:extLst>
              <a:ext uri="{FF2B5EF4-FFF2-40B4-BE49-F238E27FC236}">
                <a16:creationId xmlns:a16="http://schemas.microsoft.com/office/drawing/2014/main" id="{D6AAFC4E-23C5-06A2-7093-BFE7BC5B8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7534"/>
            <a:ext cx="8640960" cy="42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D5037-E462-4EFC-B9BD-BCCB9979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ângulo Arredondado 7">
            <a:extLst>
              <a:ext uri="{FF2B5EF4-FFF2-40B4-BE49-F238E27FC236}">
                <a16:creationId xmlns:a16="http://schemas.microsoft.com/office/drawing/2014/main" id="{79E917A7-6012-15AC-EE1F-2A8CED99D0D9}"/>
              </a:ext>
            </a:extLst>
          </p:cNvPr>
          <p:cNvSpPr/>
          <p:nvPr/>
        </p:nvSpPr>
        <p:spPr>
          <a:xfrm>
            <a:off x="7158238" y="716550"/>
            <a:ext cx="1570111" cy="2135510"/>
          </a:xfrm>
          <a:prstGeom prst="roundRect">
            <a:avLst/>
          </a:prstGeom>
          <a:solidFill>
            <a:srgbClr val="4E8F00">
              <a:alpha val="30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36" name="Retângulo Arredondado 7">
            <a:extLst>
              <a:ext uri="{FF2B5EF4-FFF2-40B4-BE49-F238E27FC236}">
                <a16:creationId xmlns:a16="http://schemas.microsoft.com/office/drawing/2014/main" id="{081139B2-49D7-91C6-A0E9-B0F50A143AB1}"/>
              </a:ext>
            </a:extLst>
          </p:cNvPr>
          <p:cNvSpPr/>
          <p:nvPr/>
        </p:nvSpPr>
        <p:spPr>
          <a:xfrm>
            <a:off x="5479534" y="716550"/>
            <a:ext cx="1570111" cy="2135510"/>
          </a:xfrm>
          <a:prstGeom prst="roundRect">
            <a:avLst/>
          </a:prstGeom>
          <a:solidFill>
            <a:srgbClr val="4E8F00">
              <a:alpha val="30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32" name="Retângulo Arredondado 7">
            <a:extLst>
              <a:ext uri="{FF2B5EF4-FFF2-40B4-BE49-F238E27FC236}">
                <a16:creationId xmlns:a16="http://schemas.microsoft.com/office/drawing/2014/main" id="{8112D69E-8EBD-2BF5-5BE6-B7979420AF29}"/>
              </a:ext>
            </a:extLst>
          </p:cNvPr>
          <p:cNvSpPr/>
          <p:nvPr/>
        </p:nvSpPr>
        <p:spPr>
          <a:xfrm>
            <a:off x="2131798" y="716550"/>
            <a:ext cx="1570111" cy="2135510"/>
          </a:xfrm>
          <a:prstGeom prst="roundRect">
            <a:avLst/>
          </a:prstGeom>
          <a:solidFill>
            <a:srgbClr val="4E8F00">
              <a:alpha val="30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28" name="Retângulo Arredondado 7">
            <a:extLst>
              <a:ext uri="{FF2B5EF4-FFF2-40B4-BE49-F238E27FC236}">
                <a16:creationId xmlns:a16="http://schemas.microsoft.com/office/drawing/2014/main" id="{0A3EE832-7B89-7CBA-9079-1CA860DBEDAA}"/>
              </a:ext>
            </a:extLst>
          </p:cNvPr>
          <p:cNvSpPr/>
          <p:nvPr/>
        </p:nvSpPr>
        <p:spPr>
          <a:xfrm>
            <a:off x="443865" y="722256"/>
            <a:ext cx="1570111" cy="2135510"/>
          </a:xfrm>
          <a:prstGeom prst="roundRect">
            <a:avLst/>
          </a:prstGeom>
          <a:solidFill>
            <a:srgbClr val="4E8F00">
              <a:alpha val="30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1" name="文本框 11">
            <a:extLst>
              <a:ext uri="{FF2B5EF4-FFF2-40B4-BE49-F238E27FC236}">
                <a16:creationId xmlns:a16="http://schemas.microsoft.com/office/drawing/2014/main" id="{AA544740-7873-D0FB-01BA-0C5ACEFA690D}"/>
              </a:ext>
            </a:extLst>
          </p:cNvPr>
          <p:cNvSpPr txBox="1"/>
          <p:nvPr/>
        </p:nvSpPr>
        <p:spPr>
          <a:xfrm>
            <a:off x="545075" y="1998688"/>
            <a:ext cx="1409353" cy="7155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050" b="1" dirty="0">
                <a:latin typeface="+mn-lt"/>
                <a:ea typeface="+mn-lt"/>
                <a:cs typeface="Times New Roman" panose="02020603050405020304" pitchFamily="18" charset="0"/>
              </a:rPr>
              <a:t>M&amp;A </a:t>
            </a:r>
            <a:br>
              <a:rPr lang="en-US" altLang="zh-CN" sz="1050" b="1" dirty="0">
                <a:latin typeface="+mn-lt"/>
                <a:ea typeface="+mn-lt"/>
                <a:cs typeface="Times New Roman" panose="02020603050405020304" pitchFamily="18" charset="0"/>
              </a:rPr>
            </a:br>
            <a:r>
              <a:rPr lang="en-US" altLang="zh-CN" sz="1050" b="1" dirty="0">
                <a:latin typeface="+mn-lt"/>
                <a:ea typeface="+mn-lt"/>
                <a:cs typeface="Times New Roman" panose="02020603050405020304" pitchFamily="18" charset="0"/>
              </a:rPr>
              <a:t>Solar / Wind </a:t>
            </a:r>
            <a:br>
              <a:rPr lang="en-US" altLang="zh-CN" sz="1050" b="1" dirty="0">
                <a:latin typeface="+mn-lt"/>
                <a:ea typeface="+mn-lt"/>
                <a:cs typeface="Times New Roman" panose="02020603050405020304" pitchFamily="18" charset="0"/>
              </a:rPr>
            </a:br>
            <a:r>
              <a:rPr lang="en-US" altLang="zh-CN" sz="1050" b="1" dirty="0">
                <a:latin typeface="+mn-lt"/>
                <a:ea typeface="+mn-lt"/>
                <a:cs typeface="Times New Roman" panose="02020603050405020304" pitchFamily="18" charset="0"/>
              </a:rPr>
              <a:t>Brownfield and Greenfield</a:t>
            </a:r>
          </a:p>
        </p:txBody>
      </p:sp>
      <p:sp>
        <p:nvSpPr>
          <p:cNvPr id="18" name="文本框 11">
            <a:extLst>
              <a:ext uri="{FF2B5EF4-FFF2-40B4-BE49-F238E27FC236}">
                <a16:creationId xmlns:a16="http://schemas.microsoft.com/office/drawing/2014/main" id="{42252884-B78C-F678-D393-2E94584712F9}"/>
              </a:ext>
            </a:extLst>
          </p:cNvPr>
          <p:cNvSpPr txBox="1"/>
          <p:nvPr/>
        </p:nvSpPr>
        <p:spPr>
          <a:xfrm>
            <a:off x="5543421" y="2005167"/>
            <a:ext cx="1464292" cy="7155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050" b="1" dirty="0">
                <a:latin typeface="+mn-lt"/>
                <a:ea typeface="+mn-lt"/>
                <a:cs typeface="Times New Roman"/>
              </a:rPr>
              <a:t>Developing </a:t>
            </a:r>
            <a:br>
              <a:rPr lang="en-US" altLang="zh-CN" sz="1050" b="1" dirty="0">
                <a:latin typeface="+mn-lt"/>
                <a:ea typeface="+mn-lt"/>
                <a:cs typeface="Times New Roman"/>
              </a:rPr>
            </a:br>
            <a:r>
              <a:rPr lang="en-US" altLang="zh-CN" sz="1050" b="1" dirty="0">
                <a:latin typeface="+mn-lt"/>
                <a:ea typeface="+mn-lt"/>
                <a:cs typeface="Times New Roman"/>
              </a:rPr>
              <a:t>CAES Compressed Air </a:t>
            </a:r>
            <a:br>
              <a:rPr lang="en-US" altLang="zh-CN" sz="1050" b="1" dirty="0">
                <a:latin typeface="+mn-lt"/>
                <a:ea typeface="+mn-lt"/>
                <a:cs typeface="Times New Roman"/>
              </a:rPr>
            </a:br>
            <a:r>
              <a:rPr lang="en-US" altLang="zh-CN" sz="1050" b="1" dirty="0">
                <a:latin typeface="+mn-lt"/>
                <a:ea typeface="+mn-lt"/>
                <a:cs typeface="Times New Roman"/>
              </a:rPr>
              <a:t>Energy Storage Solutions</a:t>
            </a:r>
            <a:endParaRPr lang="en-US" altLang="zh-CN" sz="825" dirty="0">
              <a:latin typeface="+mn-lt"/>
              <a:ea typeface="+mn-lt"/>
              <a:cs typeface="Times New Roman" panose="02020603050405020304" pitchFamily="18" charset="0"/>
            </a:endParaRPr>
          </a:p>
        </p:txBody>
      </p:sp>
      <p:pic>
        <p:nvPicPr>
          <p:cNvPr id="23" name="Picture 22" descr="Rows of solar panels&#10;&#10;Description automatically generated">
            <a:extLst>
              <a:ext uri="{FF2B5EF4-FFF2-40B4-BE49-F238E27FC236}">
                <a16:creationId xmlns:a16="http://schemas.microsoft.com/office/drawing/2014/main" id="{6B80664C-8AC6-D2EB-1E06-3488CE8A9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3" y="913085"/>
            <a:ext cx="1236094" cy="848426"/>
          </a:xfrm>
          <a:prstGeom prst="rect">
            <a:avLst/>
          </a:prstGeom>
        </p:spPr>
      </p:pic>
      <p:sp>
        <p:nvSpPr>
          <p:cNvPr id="5" name="CaixaDeTexto 1">
            <a:extLst>
              <a:ext uri="{FF2B5EF4-FFF2-40B4-BE49-F238E27FC236}">
                <a16:creationId xmlns:a16="http://schemas.microsoft.com/office/drawing/2014/main" id="{731F5A43-A08D-8FD2-68B3-FA58396FA658}"/>
              </a:ext>
            </a:extLst>
          </p:cNvPr>
          <p:cNvSpPr txBox="1"/>
          <p:nvPr/>
        </p:nvSpPr>
        <p:spPr>
          <a:xfrm>
            <a:off x="443865" y="214224"/>
            <a:ext cx="484908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100" b="1" spc="300">
                <a:solidFill>
                  <a:srgbClr val="A6A6A6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CEEC South </a:t>
            </a:r>
            <a:r>
              <a:rPr lang="pt-BR" sz="1400" dirty="0" err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America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 – </a:t>
            </a:r>
            <a:r>
              <a:rPr lang="pt-BR" sz="1400" dirty="0" err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Strategic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 Focus</a:t>
            </a:r>
          </a:p>
        </p:txBody>
      </p:sp>
      <p:sp>
        <p:nvSpPr>
          <p:cNvPr id="3" name="文本框 11">
            <a:extLst>
              <a:ext uri="{FF2B5EF4-FFF2-40B4-BE49-F238E27FC236}">
                <a16:creationId xmlns:a16="http://schemas.microsoft.com/office/drawing/2014/main" id="{6E351F38-CF40-623B-09A2-513050A880DA}"/>
              </a:ext>
            </a:extLst>
          </p:cNvPr>
          <p:cNvSpPr txBox="1"/>
          <p:nvPr/>
        </p:nvSpPr>
        <p:spPr>
          <a:xfrm>
            <a:off x="2160012" y="2006011"/>
            <a:ext cx="1477529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050" b="1">
                <a:latin typeface="+mn-lt"/>
                <a:ea typeface="+mn-lt"/>
                <a:cs typeface="Times New Roman"/>
              </a:rPr>
              <a:t>Developing </a:t>
            </a:r>
          </a:p>
          <a:p>
            <a:pPr algn="ctr"/>
            <a:r>
              <a:rPr lang="en-US" altLang="zh-CN" sz="1050" b="1">
                <a:latin typeface="+mn-lt"/>
                <a:ea typeface="+mn-lt"/>
                <a:cs typeface="Times New Roman"/>
              </a:rPr>
              <a:t>BESS </a:t>
            </a:r>
          </a:p>
          <a:p>
            <a:pPr algn="ctr"/>
            <a:r>
              <a:rPr lang="en-US" altLang="zh-CN" sz="1050" b="1">
                <a:latin typeface="+mn-lt"/>
                <a:ea typeface="+mn-lt"/>
                <a:cs typeface="Times New Roman"/>
              </a:rPr>
              <a:t>Solutions</a:t>
            </a:r>
            <a:endParaRPr lang="en-US" altLang="zh-CN" sz="825">
              <a:latin typeface="+mn-lt"/>
              <a:ea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 descr="Aerial view of a large warehouse&#10;&#10;Description automatically generated">
            <a:extLst>
              <a:ext uri="{FF2B5EF4-FFF2-40B4-BE49-F238E27FC236}">
                <a16:creationId xmlns:a16="http://schemas.microsoft.com/office/drawing/2014/main" id="{0AB8DBBE-9059-F610-E050-BA0F9E6F6E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81" y="913084"/>
            <a:ext cx="1447659" cy="848427"/>
          </a:xfrm>
          <a:prstGeom prst="rect">
            <a:avLst/>
          </a:prstGeom>
        </p:spPr>
      </p:pic>
      <p:pic>
        <p:nvPicPr>
          <p:cNvPr id="9" name="Picture 8" descr="A large white spherical tanks&#10;&#10;AI-generated content may be incorrect.">
            <a:extLst>
              <a:ext uri="{FF2B5EF4-FFF2-40B4-BE49-F238E27FC236}">
                <a16:creationId xmlns:a16="http://schemas.microsoft.com/office/drawing/2014/main" id="{E664C8DE-71B4-A04C-BA2A-B8020370AA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43" y="926707"/>
            <a:ext cx="1464292" cy="835947"/>
          </a:xfrm>
          <a:prstGeom prst="rect">
            <a:avLst/>
          </a:prstGeom>
        </p:spPr>
      </p:pic>
      <p:sp>
        <p:nvSpPr>
          <p:cNvPr id="25" name="Retângulo Arredondado 7">
            <a:extLst>
              <a:ext uri="{FF2B5EF4-FFF2-40B4-BE49-F238E27FC236}">
                <a16:creationId xmlns:a16="http://schemas.microsoft.com/office/drawing/2014/main" id="{85473373-97FE-7D3F-C295-BE069E95E348}"/>
              </a:ext>
            </a:extLst>
          </p:cNvPr>
          <p:cNvSpPr/>
          <p:nvPr/>
        </p:nvSpPr>
        <p:spPr>
          <a:xfrm>
            <a:off x="3809456" y="716550"/>
            <a:ext cx="1570111" cy="2135510"/>
          </a:xfrm>
          <a:prstGeom prst="roundRect">
            <a:avLst/>
          </a:prstGeom>
          <a:solidFill>
            <a:srgbClr val="4E8F00">
              <a:alpha val="30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26" name="图片 2">
            <a:extLst>
              <a:ext uri="{FF2B5EF4-FFF2-40B4-BE49-F238E27FC236}">
                <a16:creationId xmlns:a16="http://schemas.microsoft.com/office/drawing/2014/main" id="{E6B1A3D9-AC42-7E19-1619-CE2804311A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2" t="4530" r="6045" b="9817"/>
          <a:stretch/>
        </p:blipFill>
        <p:spPr>
          <a:xfrm>
            <a:off x="3864948" y="926707"/>
            <a:ext cx="1450771" cy="835947"/>
          </a:xfrm>
          <a:prstGeom prst="rect">
            <a:avLst/>
          </a:prstGeom>
        </p:spPr>
      </p:pic>
      <p:sp>
        <p:nvSpPr>
          <p:cNvPr id="27" name="文本框 11">
            <a:extLst>
              <a:ext uri="{FF2B5EF4-FFF2-40B4-BE49-F238E27FC236}">
                <a16:creationId xmlns:a16="http://schemas.microsoft.com/office/drawing/2014/main" id="{35AD875E-2B25-FFAA-FB41-408583FC6F2E}"/>
              </a:ext>
            </a:extLst>
          </p:cNvPr>
          <p:cNvSpPr txBox="1"/>
          <p:nvPr/>
        </p:nvSpPr>
        <p:spPr>
          <a:xfrm>
            <a:off x="3881441" y="2009389"/>
            <a:ext cx="1417786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050" b="1">
                <a:latin typeface="+mn-lt"/>
                <a:ea typeface="+mn-lt"/>
                <a:cs typeface="Times New Roman"/>
              </a:rPr>
              <a:t>Developing </a:t>
            </a:r>
          </a:p>
          <a:p>
            <a:pPr algn="ctr"/>
            <a:r>
              <a:rPr lang="en-US" altLang="zh-CN" sz="1050" b="1">
                <a:latin typeface="+mn-lt"/>
                <a:ea typeface="+mn-lt"/>
                <a:cs typeface="Times New Roman"/>
              </a:rPr>
              <a:t>Green H2 Ammonia </a:t>
            </a:r>
            <a:r>
              <a:rPr lang="pt-BR" altLang="zh-CN" sz="1050" b="1" err="1">
                <a:latin typeface="+mn-lt"/>
                <a:ea typeface="+mn-lt"/>
                <a:cs typeface="Times New Roman"/>
              </a:rPr>
              <a:t>Plants</a:t>
            </a:r>
            <a:endParaRPr lang="en-US" sz="825">
              <a:latin typeface="+mn-lt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0" name="文本框 11">
            <a:extLst>
              <a:ext uri="{FF2B5EF4-FFF2-40B4-BE49-F238E27FC236}">
                <a16:creationId xmlns:a16="http://schemas.microsoft.com/office/drawing/2014/main" id="{24837115-0F1F-D9D6-DAF2-E25A1D120A41}"/>
              </a:ext>
            </a:extLst>
          </p:cNvPr>
          <p:cNvSpPr txBox="1"/>
          <p:nvPr/>
        </p:nvSpPr>
        <p:spPr>
          <a:xfrm>
            <a:off x="7211147" y="1996541"/>
            <a:ext cx="1477529" cy="3924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050" b="1" dirty="0">
                <a:latin typeface="+mn-lt"/>
                <a:ea typeface="+mn-lt"/>
                <a:cs typeface="Times New Roman"/>
              </a:rPr>
              <a:t>Desalinization </a:t>
            </a:r>
            <a:br>
              <a:rPr lang="en-US" altLang="zh-CN" sz="1050" b="1" dirty="0">
                <a:latin typeface="+mn-lt"/>
                <a:ea typeface="+mn-lt"/>
                <a:cs typeface="Times New Roman"/>
              </a:rPr>
            </a:br>
            <a:r>
              <a:rPr lang="en-US" altLang="zh-CN" sz="1050" b="1" dirty="0">
                <a:latin typeface="+mn-lt"/>
                <a:ea typeface="+mn-lt"/>
                <a:cs typeface="Times New Roman"/>
              </a:rPr>
              <a:t>Projects</a:t>
            </a:r>
            <a:endParaRPr lang="en-US" altLang="zh-CN" sz="825" dirty="0">
              <a:latin typeface="+mn-lt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2" name="Retângulo Arredondado 7">
            <a:extLst>
              <a:ext uri="{FF2B5EF4-FFF2-40B4-BE49-F238E27FC236}">
                <a16:creationId xmlns:a16="http://schemas.microsoft.com/office/drawing/2014/main" id="{FD774218-4C32-93BF-6BE4-8770E3EA5778}"/>
              </a:ext>
            </a:extLst>
          </p:cNvPr>
          <p:cNvSpPr/>
          <p:nvPr/>
        </p:nvSpPr>
        <p:spPr>
          <a:xfrm>
            <a:off x="478047" y="2967149"/>
            <a:ext cx="1570111" cy="2105621"/>
          </a:xfrm>
          <a:prstGeom prst="roundRect">
            <a:avLst/>
          </a:prstGeom>
          <a:solidFill>
            <a:srgbClr val="4E8F00">
              <a:alpha val="30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4" name="文本框 11">
            <a:extLst>
              <a:ext uri="{FF2B5EF4-FFF2-40B4-BE49-F238E27FC236}">
                <a16:creationId xmlns:a16="http://schemas.microsoft.com/office/drawing/2014/main" id="{0187732E-94A7-85FB-5F9F-BA0E97940763}"/>
              </a:ext>
            </a:extLst>
          </p:cNvPr>
          <p:cNvSpPr txBox="1"/>
          <p:nvPr/>
        </p:nvSpPr>
        <p:spPr>
          <a:xfrm>
            <a:off x="542038" y="4151295"/>
            <a:ext cx="1417786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altLang="zh-CN" sz="1050" b="1">
                <a:latin typeface="+mn-lt"/>
                <a:ea typeface="+mn-lt"/>
                <a:cs typeface="Times New Roman"/>
              </a:rPr>
              <a:t>M&amp;A </a:t>
            </a:r>
            <a:r>
              <a:rPr lang="pt-BR" altLang="zh-CN" sz="1050" b="1" err="1">
                <a:latin typeface="+mn-lt"/>
                <a:ea typeface="+mn-lt"/>
                <a:cs typeface="Times New Roman"/>
              </a:rPr>
              <a:t>and</a:t>
            </a:r>
            <a:r>
              <a:rPr lang="pt-BR" altLang="zh-CN" sz="1050" b="1">
                <a:latin typeface="+mn-lt"/>
                <a:ea typeface="+mn-lt"/>
                <a:cs typeface="Times New Roman"/>
              </a:rPr>
              <a:t> PPPs </a:t>
            </a:r>
          </a:p>
          <a:p>
            <a:pPr algn="ctr"/>
            <a:r>
              <a:rPr lang="pt-BR" altLang="zh-CN" sz="1050" b="1">
                <a:latin typeface="+mn-lt"/>
                <a:ea typeface="+mn-lt"/>
                <a:cs typeface="Times New Roman"/>
              </a:rPr>
              <a:t>for </a:t>
            </a:r>
          </a:p>
          <a:p>
            <a:pPr algn="ctr"/>
            <a:r>
              <a:rPr lang="pt-BR" altLang="zh-CN" sz="1050" b="1" err="1">
                <a:latin typeface="+mn-lt"/>
                <a:ea typeface="+mn-lt"/>
                <a:cs typeface="Times New Roman"/>
              </a:rPr>
              <a:t>Water</a:t>
            </a:r>
            <a:r>
              <a:rPr lang="pt-BR" altLang="zh-CN" sz="1050" b="1">
                <a:latin typeface="+mn-lt"/>
                <a:ea typeface="+mn-lt"/>
                <a:cs typeface="Times New Roman"/>
              </a:rPr>
              <a:t> systems</a:t>
            </a:r>
            <a:endParaRPr lang="en-US" sz="825">
              <a:latin typeface="+mn-lt"/>
              <a:ea typeface="+mn-lt"/>
              <a:cs typeface="Times New Roman" panose="02020603050405020304" pitchFamily="18" charset="0"/>
            </a:endParaRPr>
          </a:p>
        </p:txBody>
      </p:sp>
      <p:pic>
        <p:nvPicPr>
          <p:cNvPr id="46" name="Picture 45" descr="Aerial view of a factory&#10;&#10;AI-generated content may be incorrect.">
            <a:extLst>
              <a:ext uri="{FF2B5EF4-FFF2-40B4-BE49-F238E27FC236}">
                <a16:creationId xmlns:a16="http://schemas.microsoft.com/office/drawing/2014/main" id="{D62E3013-30A6-A962-451A-41745C2771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5" y="3156850"/>
            <a:ext cx="1358081" cy="784505"/>
          </a:xfrm>
          <a:prstGeom prst="rect">
            <a:avLst/>
          </a:prstGeom>
        </p:spPr>
      </p:pic>
      <p:sp>
        <p:nvSpPr>
          <p:cNvPr id="49" name="Retângulo Arredondado 7">
            <a:extLst>
              <a:ext uri="{FF2B5EF4-FFF2-40B4-BE49-F238E27FC236}">
                <a16:creationId xmlns:a16="http://schemas.microsoft.com/office/drawing/2014/main" id="{5BA6ECEF-8F4C-B804-C61B-FA6580607F07}"/>
              </a:ext>
            </a:extLst>
          </p:cNvPr>
          <p:cNvSpPr/>
          <p:nvPr/>
        </p:nvSpPr>
        <p:spPr>
          <a:xfrm>
            <a:off x="2157869" y="2955651"/>
            <a:ext cx="1570111" cy="2105621"/>
          </a:xfrm>
          <a:prstGeom prst="roundRect">
            <a:avLst/>
          </a:prstGeom>
          <a:solidFill>
            <a:srgbClr val="4E8F00">
              <a:alpha val="30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50" name="文本框 11">
            <a:extLst>
              <a:ext uri="{FF2B5EF4-FFF2-40B4-BE49-F238E27FC236}">
                <a16:creationId xmlns:a16="http://schemas.microsoft.com/office/drawing/2014/main" id="{522AB5D0-8F40-5069-7606-6860513D2A7A}"/>
              </a:ext>
            </a:extLst>
          </p:cNvPr>
          <p:cNvSpPr txBox="1"/>
          <p:nvPr/>
        </p:nvSpPr>
        <p:spPr>
          <a:xfrm>
            <a:off x="2221860" y="4139797"/>
            <a:ext cx="1417786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altLang="zh-CN" sz="1050" b="1" err="1">
                <a:latin typeface="+mn-lt"/>
                <a:ea typeface="+mn-lt"/>
                <a:cs typeface="Times New Roman"/>
              </a:rPr>
              <a:t>Developing</a:t>
            </a:r>
            <a:r>
              <a:rPr lang="pt-BR" altLang="zh-CN" sz="1050" b="1">
                <a:latin typeface="+mn-lt"/>
                <a:ea typeface="+mn-lt"/>
                <a:cs typeface="Times New Roman"/>
              </a:rPr>
              <a:t> </a:t>
            </a:r>
          </a:p>
          <a:p>
            <a:pPr algn="ctr"/>
            <a:r>
              <a:rPr lang="pt-BR" altLang="zh-CN" sz="1050" b="1" err="1">
                <a:latin typeface="+mn-lt"/>
                <a:ea typeface="+mn-lt"/>
                <a:cs typeface="Times New Roman"/>
              </a:rPr>
              <a:t>Waste</a:t>
            </a:r>
            <a:r>
              <a:rPr lang="pt-BR" altLang="zh-CN" sz="1050" b="1">
                <a:latin typeface="+mn-lt"/>
                <a:ea typeface="+mn-lt"/>
                <a:cs typeface="Times New Roman"/>
              </a:rPr>
              <a:t> </a:t>
            </a:r>
            <a:r>
              <a:rPr lang="pt-BR" altLang="zh-CN" sz="1050" b="1" err="1">
                <a:latin typeface="+mn-lt"/>
                <a:ea typeface="+mn-lt"/>
                <a:cs typeface="Times New Roman"/>
              </a:rPr>
              <a:t>to</a:t>
            </a:r>
            <a:r>
              <a:rPr lang="pt-BR" altLang="zh-CN" sz="1050" b="1">
                <a:latin typeface="+mn-lt"/>
                <a:ea typeface="+mn-lt"/>
                <a:cs typeface="Times New Roman"/>
              </a:rPr>
              <a:t> Energy </a:t>
            </a:r>
            <a:r>
              <a:rPr lang="pt-BR" altLang="zh-CN" sz="1050" b="1" err="1">
                <a:latin typeface="+mn-lt"/>
                <a:ea typeface="+mn-lt"/>
                <a:cs typeface="Times New Roman"/>
              </a:rPr>
              <a:t>Solutions</a:t>
            </a:r>
            <a:endParaRPr lang="en-US" sz="825">
              <a:latin typeface="+mn-lt"/>
              <a:ea typeface="+mn-lt"/>
              <a:cs typeface="Times New Roman" panose="02020603050405020304" pitchFamily="18" charset="0"/>
            </a:endParaRPr>
          </a:p>
        </p:txBody>
      </p:sp>
      <p:pic>
        <p:nvPicPr>
          <p:cNvPr id="53" name="Picture 52" descr="A large building with blue roofs&#10;&#10;AI-generated content may be incorrect.">
            <a:extLst>
              <a:ext uri="{FF2B5EF4-FFF2-40B4-BE49-F238E27FC236}">
                <a16:creationId xmlns:a16="http://schemas.microsoft.com/office/drawing/2014/main" id="{161245F8-B6A9-1EEE-EEE0-1B5593E985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38" y="3156850"/>
            <a:ext cx="1400367" cy="780031"/>
          </a:xfrm>
          <a:prstGeom prst="rect">
            <a:avLst/>
          </a:prstGeom>
        </p:spPr>
      </p:pic>
      <p:sp>
        <p:nvSpPr>
          <p:cNvPr id="54" name="Retângulo Arredondado 7">
            <a:extLst>
              <a:ext uri="{FF2B5EF4-FFF2-40B4-BE49-F238E27FC236}">
                <a16:creationId xmlns:a16="http://schemas.microsoft.com/office/drawing/2014/main" id="{9974484B-60E0-5F9C-5D4D-1490929465E5}"/>
              </a:ext>
            </a:extLst>
          </p:cNvPr>
          <p:cNvSpPr/>
          <p:nvPr/>
        </p:nvSpPr>
        <p:spPr>
          <a:xfrm>
            <a:off x="3837691" y="2967149"/>
            <a:ext cx="1570111" cy="2105621"/>
          </a:xfrm>
          <a:prstGeom prst="roundRect">
            <a:avLst/>
          </a:prstGeom>
          <a:solidFill>
            <a:srgbClr val="4E8F00">
              <a:alpha val="30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55" name="文本框 11">
            <a:extLst>
              <a:ext uri="{FF2B5EF4-FFF2-40B4-BE49-F238E27FC236}">
                <a16:creationId xmlns:a16="http://schemas.microsoft.com/office/drawing/2014/main" id="{FD4FF787-419B-DF04-6189-272E689EA537}"/>
              </a:ext>
            </a:extLst>
          </p:cNvPr>
          <p:cNvSpPr txBox="1"/>
          <p:nvPr/>
        </p:nvSpPr>
        <p:spPr>
          <a:xfrm>
            <a:off x="3901682" y="4151295"/>
            <a:ext cx="1417786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altLang="zh-CN" sz="1050" b="1" dirty="0" err="1">
                <a:latin typeface="+mn-lt"/>
                <a:ea typeface="+mn-lt"/>
                <a:cs typeface="Times New Roman"/>
              </a:rPr>
              <a:t>Enginerring</a:t>
            </a:r>
            <a:r>
              <a:rPr lang="pt-BR" altLang="zh-CN" sz="1050" b="1" dirty="0">
                <a:latin typeface="+mn-lt"/>
                <a:ea typeface="+mn-lt"/>
                <a:cs typeface="Times New Roman"/>
              </a:rPr>
              <a:t> /  </a:t>
            </a:r>
            <a:br>
              <a:rPr lang="pt-BR" altLang="zh-CN" sz="1050" b="1" dirty="0">
                <a:latin typeface="+mn-lt"/>
                <a:ea typeface="+mn-lt"/>
                <a:cs typeface="Times New Roman"/>
              </a:rPr>
            </a:br>
            <a:r>
              <a:rPr lang="pt-BR" altLang="zh-CN" sz="1050" b="1" dirty="0">
                <a:latin typeface="+mn-lt"/>
                <a:ea typeface="+mn-lt"/>
                <a:cs typeface="Times New Roman"/>
              </a:rPr>
              <a:t>EPC Services</a:t>
            </a:r>
          </a:p>
          <a:p>
            <a:pPr algn="ctr"/>
            <a:r>
              <a:rPr lang="pt-BR" sz="1050" b="1" dirty="0">
                <a:latin typeface="+mn-lt"/>
                <a:ea typeface="+mn-lt"/>
                <a:cs typeface="Times New Roman"/>
              </a:rPr>
              <a:t>(CEIG)</a:t>
            </a:r>
            <a:endParaRPr lang="en-US" sz="825" dirty="0">
              <a:latin typeface="+mn-lt"/>
              <a:ea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14" descr="A large dam with a large body of water&#10;&#10;AI-generated content may be incorrect.">
            <a:extLst>
              <a:ext uri="{FF2B5EF4-FFF2-40B4-BE49-F238E27FC236}">
                <a16:creationId xmlns:a16="http://schemas.microsoft.com/office/drawing/2014/main" id="{18675C21-BA8B-5021-BD3D-31329964D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87" y="3202629"/>
            <a:ext cx="1453520" cy="734252"/>
          </a:xfrm>
          <a:prstGeom prst="rect">
            <a:avLst/>
          </a:prstGeom>
        </p:spPr>
      </p:pic>
      <p:pic>
        <p:nvPicPr>
          <p:cNvPr id="2" name="图片 6" descr="p32：阿联酋海水淡化项目-2">
            <a:extLst>
              <a:ext uri="{FF2B5EF4-FFF2-40B4-BE49-F238E27FC236}">
                <a16:creationId xmlns:a16="http://schemas.microsoft.com/office/drawing/2014/main" id="{A60BB082-2EE6-39FF-428A-6230C6D799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2216" y="943037"/>
            <a:ext cx="1296206" cy="819898"/>
          </a:xfrm>
          <a:prstGeom prst="rect">
            <a:avLst/>
          </a:prstGeom>
        </p:spPr>
      </p:pic>
      <p:sp>
        <p:nvSpPr>
          <p:cNvPr id="4" name="Retângulo Arredondado 7">
            <a:extLst>
              <a:ext uri="{FF2B5EF4-FFF2-40B4-BE49-F238E27FC236}">
                <a16:creationId xmlns:a16="http://schemas.microsoft.com/office/drawing/2014/main" id="{C52A73AE-D17C-C7AD-0ADF-2DEEC71FED8D}"/>
              </a:ext>
            </a:extLst>
          </p:cNvPr>
          <p:cNvSpPr/>
          <p:nvPr/>
        </p:nvSpPr>
        <p:spPr>
          <a:xfrm>
            <a:off x="5494437" y="2955651"/>
            <a:ext cx="1570111" cy="2105621"/>
          </a:xfrm>
          <a:prstGeom prst="roundRect">
            <a:avLst/>
          </a:prstGeom>
          <a:solidFill>
            <a:srgbClr val="4E8F00">
              <a:alpha val="309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6" name="Picture 2" descr="C:\Users\Lenovo\Desktop\70周念厂庆及展会\新加坡展会\电解槽.png">
            <a:extLst>
              <a:ext uri="{FF2B5EF4-FFF2-40B4-BE49-F238E27FC236}">
                <a16:creationId xmlns:a16="http://schemas.microsoft.com/office/drawing/2014/main" id="{4319F104-C455-3681-3D9A-63092F25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t="9056"/>
          <a:stretch>
            <a:fillRect/>
          </a:stretch>
        </p:blipFill>
        <p:spPr bwMode="auto">
          <a:xfrm>
            <a:off x="5540727" y="3192771"/>
            <a:ext cx="1477529" cy="784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1F79838A-CEFA-A01D-3488-12249F73BB42}"/>
              </a:ext>
            </a:extLst>
          </p:cNvPr>
          <p:cNvSpPr txBox="1"/>
          <p:nvPr/>
        </p:nvSpPr>
        <p:spPr>
          <a:xfrm>
            <a:off x="5547346" y="4235643"/>
            <a:ext cx="1477529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050" b="1" dirty="0">
                <a:latin typeface="+mn-lt"/>
                <a:ea typeface="+mn-lt"/>
                <a:cs typeface="Times New Roman"/>
              </a:rPr>
              <a:t>Equipment</a:t>
            </a:r>
            <a:br>
              <a:rPr lang="en-US" altLang="zh-CN" sz="1050" b="1" dirty="0">
                <a:latin typeface="+mn-lt"/>
                <a:ea typeface="+mn-lt"/>
                <a:cs typeface="Times New Roman"/>
              </a:rPr>
            </a:br>
            <a:r>
              <a:rPr lang="en-US" altLang="zh-CN" sz="1050" b="1" dirty="0">
                <a:latin typeface="+mn-lt"/>
                <a:ea typeface="+mn-lt"/>
                <a:cs typeface="Times New Roman"/>
              </a:rPr>
              <a:t>offers:</a:t>
            </a:r>
            <a:br>
              <a:rPr lang="en-US" altLang="zh-CN" sz="1050" b="1" dirty="0">
                <a:latin typeface="+mn-lt"/>
                <a:ea typeface="+mn-lt"/>
                <a:cs typeface="Times New Roman"/>
              </a:rPr>
            </a:br>
            <a:r>
              <a:rPr lang="en-US" altLang="zh-CN" sz="1050" b="1" dirty="0">
                <a:latin typeface="+mn-lt"/>
                <a:ea typeface="+mn-lt"/>
                <a:cs typeface="Times New Roman"/>
              </a:rPr>
              <a:t>(CEIG)</a:t>
            </a:r>
            <a:endParaRPr lang="en-US" altLang="zh-CN" sz="825" dirty="0">
              <a:latin typeface="+mn-lt"/>
              <a:ea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2000" y="267494"/>
            <a:ext cx="54726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>
              <a:buClrTx/>
              <a:buSzTx/>
              <a:buFontTx/>
            </a:pPr>
            <a:r>
              <a:rPr lang="en-US" altLang="zh-CN" sz="1600" b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Folders</a:t>
            </a:r>
          </a:p>
        </p:txBody>
      </p:sp>
      <p:pic>
        <p:nvPicPr>
          <p:cNvPr id="5" name="Picture 4" descr="A close-up of a company logo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A79DDAE3-8203-5140-EC0E-81B31EEBF7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" y="660245"/>
            <a:ext cx="3398813" cy="2058374"/>
          </a:xfrm>
          <a:prstGeom prst="rect">
            <a:avLst/>
          </a:prstGeom>
        </p:spPr>
      </p:pic>
      <p:pic>
        <p:nvPicPr>
          <p:cNvPr id="9" name="Picture 8" descr="A close-up of a brochure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D3FBB1F5-D75D-27DC-E6EF-62E0E2473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" y="2935397"/>
            <a:ext cx="3398814" cy="2013942"/>
          </a:xfrm>
          <a:prstGeom prst="rect">
            <a:avLst/>
          </a:prstGeom>
        </p:spPr>
      </p:pic>
      <p:pic>
        <p:nvPicPr>
          <p:cNvPr id="13" name="Picture 12" descr="A close-up of a white background&#10;&#10;AI-generated content may be incorrect.">
            <a:hlinkClick r:id="rId7"/>
            <a:extLst>
              <a:ext uri="{FF2B5EF4-FFF2-40B4-BE49-F238E27FC236}">
                <a16:creationId xmlns:a16="http://schemas.microsoft.com/office/drawing/2014/main" id="{94BFBC5B-563A-DF85-2BEF-1F6D9FFCD9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69" y="1200917"/>
            <a:ext cx="4098023" cy="2655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9E26B00-22B5-F105-5C11-418A2B311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A6C6C6F-D72D-D5A6-D6C0-5FC1C02BC2CB}"/>
              </a:ext>
            </a:extLst>
          </p:cNvPr>
          <p:cNvSpPr/>
          <p:nvPr/>
        </p:nvSpPr>
        <p:spPr>
          <a:xfrm>
            <a:off x="177261" y="719012"/>
            <a:ext cx="8744548" cy="4138572"/>
          </a:xfrm>
          <a:prstGeom prst="rect">
            <a:avLst/>
          </a:prstGeom>
          <a:solidFill>
            <a:srgbClr val="C5DE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 algn="just" rt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CEEC will develop, invest and operate for the full cycle of the project</a:t>
            </a:r>
          </a:p>
          <a:p>
            <a:pPr marL="171450" indent="-171450" algn="just" rtl="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CEEC </a:t>
            </a:r>
            <a:r>
              <a:rPr lang="en-GB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will seek to use local suppliers e.g. construction companies and O&amp;M services providers, as required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CEEC can have partnerships during development phase and construction up to COD, however must have full control at the operation stage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Finance can be sourced locally or internationally depend on the currency of PPA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During the due diligence we will source finance, legal, and technical advisors locally in Chile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Focus on B&amp;B relationship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Exclusivity must be in place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GB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 is important to stress CEEC has a comprehensive approval process which all opportunities will need taken upon in China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62195500-A784-18DA-2950-D19ED43945D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9626" y="169608"/>
            <a:ext cx="86432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CEEC OIC  principles for Business in South America</a:t>
            </a:r>
            <a:endParaRPr lang="zh-CN" altLang="en-US" sz="1400" b="1"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05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5" descr="Imagem 15">
            <a:extLst>
              <a:ext uri="{FF2B5EF4-FFF2-40B4-BE49-F238E27FC236}">
                <a16:creationId xmlns:a16="http://schemas.microsoft.com/office/drawing/2014/main" id="{EE989940-628A-6BA8-B6D8-98F4D0258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6086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B0F0"/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7534"/>
            <a:ext cx="7439654" cy="5736671"/>
          </a:xfrm>
          <a:prstGeom prst="rect">
            <a:avLst/>
          </a:prstGeom>
        </p:spPr>
      </p:pic>
      <p:pic>
        <p:nvPicPr>
          <p:cNvPr id="5" name="Imagem 4" descr="Imagem 4">
            <a:extLst>
              <a:ext uri="{FF2B5EF4-FFF2-40B4-BE49-F238E27FC236}">
                <a16:creationId xmlns:a16="http://schemas.microsoft.com/office/drawing/2014/main" id="{0842CAA5-631A-A984-7C78-6AD0B0955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699542"/>
            <a:ext cx="1307837" cy="991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ounded Rectangle 3"/>
          <p:cNvSpPr txBox="1"/>
          <p:nvPr/>
        </p:nvSpPr>
        <p:spPr>
          <a:xfrm>
            <a:off x="432406" y="2039582"/>
            <a:ext cx="3039391" cy="183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4289" rIns="34289" anchor="ctr">
            <a:spAutoFit/>
          </a:bodyPr>
          <a:lstStyle/>
          <a:p>
            <a:pPr marL="557213" lvl="1" indent="-214313">
              <a:lnSpc>
                <a:spcPct val="150000"/>
              </a:lnSpc>
              <a:spcBef>
                <a:spcPts val="525"/>
              </a:spcBef>
              <a:buSzPct val="100000"/>
              <a:buChar char="▪"/>
              <a:defRPr sz="14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050"/>
              <a:t>Energy Integration Solutions Provider</a:t>
            </a:r>
          </a:p>
          <a:p>
            <a:pPr marL="557213" lvl="1" indent="-214313">
              <a:lnSpc>
                <a:spcPct val="150000"/>
              </a:lnSpc>
              <a:spcBef>
                <a:spcPts val="525"/>
              </a:spcBef>
              <a:buSzPct val="100000"/>
              <a:buChar char="▪"/>
              <a:defRPr sz="14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050">
                <a:solidFill>
                  <a:schemeClr val="tx1">
                    <a:lumMod val="50000"/>
                    <a:lumOff val="50000"/>
                  </a:schemeClr>
                </a:solidFill>
              </a:rPr>
              <a:t>General Contractor</a:t>
            </a:r>
          </a:p>
          <a:p>
            <a:pPr marL="557213" lvl="1" indent="-214313">
              <a:lnSpc>
                <a:spcPct val="150000"/>
              </a:lnSpc>
              <a:spcBef>
                <a:spcPts val="525"/>
              </a:spcBef>
              <a:buSzPct val="100000"/>
              <a:buChar char="▪"/>
              <a:defRPr sz="14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050">
                <a:solidFill>
                  <a:schemeClr val="tx1">
                    <a:lumMod val="50000"/>
                    <a:lumOff val="50000"/>
                  </a:schemeClr>
                </a:solidFill>
              </a:rPr>
              <a:t>Eco system restoration solution provider</a:t>
            </a:r>
          </a:p>
          <a:p>
            <a:pPr marL="557213" lvl="1" indent="-214313">
              <a:lnSpc>
                <a:spcPct val="150000"/>
              </a:lnSpc>
              <a:spcBef>
                <a:spcPts val="525"/>
              </a:spcBef>
              <a:buSzPct val="100000"/>
              <a:buChar char="▪"/>
              <a:defRPr sz="14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050">
                <a:solidFill>
                  <a:schemeClr val="tx1">
                    <a:lumMod val="50000"/>
                    <a:lumOff val="50000"/>
                  </a:schemeClr>
                </a:solidFill>
              </a:rPr>
              <a:t>Integrated Urban Developer</a:t>
            </a:r>
          </a:p>
          <a:p>
            <a:pPr marL="557213" lvl="1" indent="-214313">
              <a:lnSpc>
                <a:spcPct val="150000"/>
              </a:lnSpc>
              <a:spcBef>
                <a:spcPts val="525"/>
              </a:spcBef>
              <a:buSzPct val="100000"/>
              <a:buChar char="▪"/>
              <a:defRPr sz="14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050">
                <a:solidFill>
                  <a:schemeClr val="tx1">
                    <a:lumMod val="50000"/>
                    <a:lumOff val="50000"/>
                  </a:schemeClr>
                </a:solidFill>
              </a:rPr>
              <a:t>Building &amp; Industrial Materials supplier</a:t>
            </a:r>
          </a:p>
          <a:p>
            <a:pPr marL="557213" lvl="1" indent="-214313">
              <a:lnSpc>
                <a:spcPct val="150000"/>
              </a:lnSpc>
              <a:spcBef>
                <a:spcPts val="525"/>
              </a:spcBef>
              <a:buSzPct val="100000"/>
              <a:buChar char="▪"/>
              <a:defRPr sz="14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pPr>
            <a:r>
              <a:rPr sz="1050">
                <a:solidFill>
                  <a:schemeClr val="tx1">
                    <a:lumMod val="50000"/>
                    <a:lumOff val="50000"/>
                  </a:schemeClr>
                </a:solidFill>
              </a:rPr>
              <a:t>Infrastructure Investor</a:t>
            </a:r>
          </a:p>
        </p:txBody>
      </p:sp>
      <p:sp>
        <p:nvSpPr>
          <p:cNvPr id="99" name="CaixaDeTexto 4"/>
          <p:cNvSpPr txBox="1"/>
          <p:nvPr/>
        </p:nvSpPr>
        <p:spPr>
          <a:xfrm>
            <a:off x="752527" y="1167382"/>
            <a:ext cx="272224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4289" rIns="34289">
            <a:spAutoFit/>
          </a:bodyPr>
          <a:lstStyle>
            <a:lvl1pPr>
              <a:spcBef>
                <a:spcPts val="700"/>
              </a:spcBef>
              <a:defRPr b="1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pPr>
              <a:spcBef>
                <a:spcPts val="0"/>
              </a:spcBef>
            </a:pPr>
            <a:r>
              <a:rPr sz="2100">
                <a:solidFill>
                  <a:schemeClr val="tx1">
                    <a:lumMod val="50000"/>
                    <a:lumOff val="50000"/>
                  </a:schemeClr>
                </a:solidFill>
              </a:rPr>
              <a:t>Energy’s China </a:t>
            </a:r>
            <a:endParaRPr lang="pt-BR" sz="21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sz="2100">
                <a:solidFill>
                  <a:schemeClr val="tx1">
                    <a:lumMod val="50000"/>
                    <a:lumOff val="50000"/>
                  </a:schemeClr>
                </a:solidFill>
              </a:rPr>
              <a:t>Core Businesses</a:t>
            </a:r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92E023E6-B0E2-138E-1ACB-17390202D22F}"/>
              </a:ext>
            </a:extLst>
          </p:cNvPr>
          <p:cNvSpPr/>
          <p:nvPr/>
        </p:nvSpPr>
        <p:spPr>
          <a:xfrm>
            <a:off x="3661863" y="2025916"/>
            <a:ext cx="1846241" cy="1265914"/>
          </a:xfrm>
          <a:prstGeom prst="ellipse">
            <a:avLst/>
          </a:prstGeom>
          <a:solidFill>
            <a:srgbClr val="FFFFFF"/>
          </a:solidFill>
          <a:ln w="1905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defTabSz="685800" fontAlgn="auto" hangingPunct="0">
              <a:spcBef>
                <a:spcPts val="0"/>
              </a:spcBef>
              <a:spcAft>
                <a:spcPts val="0"/>
              </a:spcAft>
            </a:pPr>
            <a:endParaRPr lang="pt-BR" sz="1350">
              <a:solidFill>
                <a:srgbClr val="000000"/>
              </a:solidFill>
              <a:latin typeface="+mj-lt"/>
              <a:ea typeface="+mj-ea"/>
              <a:cs typeface="+mj-cs"/>
              <a:sym typeface="Aptos"/>
            </a:endParaRPr>
          </a:p>
          <a:p>
            <a:pPr defTabSz="685800" fontAlgn="auto" hangingPunct="0">
              <a:spcBef>
                <a:spcPts val="0"/>
              </a:spcBef>
              <a:spcAft>
                <a:spcPts val="0"/>
              </a:spcAft>
            </a:pPr>
            <a:endParaRPr lang="pt-BR" sz="1350">
              <a:solidFill>
                <a:srgbClr val="000000"/>
              </a:solidFill>
              <a:latin typeface="+mj-lt"/>
              <a:ea typeface="+mj-ea"/>
              <a:cs typeface="+mj-cs"/>
              <a:sym typeface="Aptos"/>
            </a:endParaRPr>
          </a:p>
          <a:p>
            <a:pPr defTabSz="685800" fontAlgn="auto" hangingPunct="0">
              <a:spcBef>
                <a:spcPts val="0"/>
              </a:spcBef>
              <a:spcAft>
                <a:spcPts val="0"/>
              </a:spcAft>
            </a:pPr>
            <a:endParaRPr lang="pt-BR" sz="1350">
              <a:solidFill>
                <a:srgbClr val="000000"/>
              </a:solidFill>
              <a:latin typeface="+mj-lt"/>
              <a:ea typeface="+mj-ea"/>
              <a:cs typeface="+mj-cs"/>
              <a:sym typeface="Aptos"/>
            </a:endParaRPr>
          </a:p>
          <a:p>
            <a:pPr defTabSz="685800" fontAlgn="auto" hangingPunct="0">
              <a:spcBef>
                <a:spcPts val="0"/>
              </a:spcBef>
              <a:spcAft>
                <a:spcPts val="0"/>
              </a:spcAft>
            </a:pPr>
            <a:endParaRPr lang="pt-BR" sz="1350">
              <a:solidFill>
                <a:srgbClr val="000000"/>
              </a:solidFill>
              <a:latin typeface="+mj-lt"/>
              <a:ea typeface="+mj-ea"/>
              <a:cs typeface="+mj-cs"/>
              <a:sym typeface="Aptos"/>
            </a:endParaRPr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61A5CF6C-671F-41B3-E800-6DFDCC77F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303" y="2288435"/>
            <a:ext cx="950208" cy="721608"/>
          </a:xfrm>
          <a:prstGeom prst="rect">
            <a:avLst/>
          </a:prstGeom>
        </p:spPr>
      </p:pic>
      <p:sp>
        <p:nvSpPr>
          <p:cNvPr id="68" name="CaixaDeTexto 67">
            <a:extLst>
              <a:ext uri="{FF2B5EF4-FFF2-40B4-BE49-F238E27FC236}">
                <a16:creationId xmlns:a16="http://schemas.microsoft.com/office/drawing/2014/main" id="{EE09A3FC-9F95-0924-CE6A-9974F9D81C2E}"/>
              </a:ext>
            </a:extLst>
          </p:cNvPr>
          <p:cNvSpPr txBox="1"/>
          <p:nvPr/>
        </p:nvSpPr>
        <p:spPr>
          <a:xfrm>
            <a:off x="7206463" y="938806"/>
            <a:ext cx="1616945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0070C0"/>
                </a:solidFill>
                <a:latin typeface="Arial Nova" panose="020B0504020202020204" pitchFamily="34" charset="0"/>
                <a:sym typeface="Aptos"/>
              </a:rPr>
              <a:t>+120.000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4B082499-4BF3-B0E4-EC20-A64F9A555B15}"/>
              </a:ext>
            </a:extLst>
          </p:cNvPr>
          <p:cNvSpPr txBox="1"/>
          <p:nvPr/>
        </p:nvSpPr>
        <p:spPr>
          <a:xfrm>
            <a:off x="7053382" y="3745972"/>
            <a:ext cx="1923107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0070C0"/>
                </a:solidFill>
                <a:latin typeface="Arial Nova" panose="020B0504020202020204" pitchFamily="34" charset="0"/>
                <a:sym typeface="Aptos"/>
              </a:rPr>
              <a:t>+50B USD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2FB1D94B-357A-8369-CF87-8B3F30D9F26D}"/>
              </a:ext>
            </a:extLst>
          </p:cNvPr>
          <p:cNvSpPr txBox="1"/>
          <p:nvPr/>
        </p:nvSpPr>
        <p:spPr>
          <a:xfrm>
            <a:off x="7473640" y="1764033"/>
            <a:ext cx="1082591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0070C0"/>
                </a:solidFill>
                <a:latin typeface="Arial Nova" panose="020B0504020202020204" pitchFamily="34" charset="0"/>
                <a:sym typeface="Aptos"/>
              </a:rPr>
              <a:t>416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DB9A4548-F352-5304-EFF6-706DE4D49DCA}"/>
              </a:ext>
            </a:extLst>
          </p:cNvPr>
          <p:cNvSpPr txBox="1"/>
          <p:nvPr/>
        </p:nvSpPr>
        <p:spPr>
          <a:xfrm>
            <a:off x="7473640" y="2725638"/>
            <a:ext cx="1082591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0070C0"/>
                </a:solidFill>
                <a:latin typeface="Arial Nova" panose="020B0504020202020204" pitchFamily="34" charset="0"/>
                <a:sym typeface="Aptos"/>
              </a:rPr>
              <a:t>239</a:t>
            </a:r>
            <a:r>
              <a:rPr lang="pt-BR" b="1" baseline="30000">
                <a:solidFill>
                  <a:srgbClr val="0070C0"/>
                </a:solidFill>
                <a:latin typeface="Arial Nova" panose="020B0504020202020204" pitchFamily="34" charset="0"/>
                <a:sym typeface="Aptos"/>
              </a:rPr>
              <a:t>th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C4A04389-5B46-0A8D-522F-8FB79D48AD45}"/>
              </a:ext>
            </a:extLst>
          </p:cNvPr>
          <p:cNvSpPr txBox="1"/>
          <p:nvPr/>
        </p:nvSpPr>
        <p:spPr>
          <a:xfrm>
            <a:off x="7157798" y="1217225"/>
            <a:ext cx="1714275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International</a:t>
            </a: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employees</a:t>
            </a:r>
            <a:endParaRPr lang="pt-BR" sz="1050" b="1">
              <a:solidFill>
                <a:schemeClr val="tx1">
                  <a:lumMod val="50000"/>
                  <a:lumOff val="50000"/>
                </a:schemeClr>
              </a:solidFill>
              <a:latin typeface="Arial Nova" panose="020B0504020202020204" pitchFamily="34" charset="0"/>
              <a:sym typeface="Aptos"/>
            </a:endParaRP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82B9E641-4FC2-1277-AA32-93AA67F4D453}"/>
              </a:ext>
            </a:extLst>
          </p:cNvPr>
          <p:cNvSpPr txBox="1"/>
          <p:nvPr/>
        </p:nvSpPr>
        <p:spPr>
          <a:xfrm>
            <a:off x="7053381" y="2026673"/>
            <a:ext cx="1923109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Projects</a:t>
            </a: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currently</a:t>
            </a: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under</a:t>
            </a: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construction</a:t>
            </a:r>
            <a:endParaRPr lang="pt-BR" sz="1050" b="1">
              <a:solidFill>
                <a:schemeClr val="tx1">
                  <a:lumMod val="50000"/>
                  <a:lumOff val="50000"/>
                </a:schemeClr>
              </a:solidFill>
              <a:latin typeface="Arial Nova" panose="020B0504020202020204" pitchFamily="34" charset="0"/>
              <a:sym typeface="Aptos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6B99E289-C66A-BE04-23F3-A5B82C50CAFE}"/>
              </a:ext>
            </a:extLst>
          </p:cNvPr>
          <p:cNvSpPr txBox="1"/>
          <p:nvPr/>
        </p:nvSpPr>
        <p:spPr>
          <a:xfrm>
            <a:off x="7298009" y="2996492"/>
            <a:ext cx="1433852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Place</a:t>
            </a: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 in Fortune Global 500 </a:t>
            </a: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list</a:t>
            </a:r>
            <a:endParaRPr lang="pt-BR" sz="1050" b="1">
              <a:solidFill>
                <a:schemeClr val="tx1">
                  <a:lumMod val="50000"/>
                  <a:lumOff val="50000"/>
                </a:schemeClr>
              </a:solidFill>
              <a:latin typeface="Arial Nova" panose="020B0504020202020204" pitchFamily="34" charset="0"/>
              <a:sym typeface="Aptos"/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C5EA4EC2-BE9E-EA86-BE91-8E3FDD076548}"/>
              </a:ext>
            </a:extLst>
          </p:cNvPr>
          <p:cNvSpPr txBox="1"/>
          <p:nvPr/>
        </p:nvSpPr>
        <p:spPr>
          <a:xfrm>
            <a:off x="7455754" y="4001440"/>
            <a:ext cx="1118363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In </a:t>
            </a: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revenues</a:t>
            </a: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 in 2023</a:t>
            </a:r>
            <a:endParaRPr lang="pt-BR" sz="1050" b="1">
              <a:solidFill>
                <a:schemeClr val="tx1">
                  <a:lumMod val="50000"/>
                  <a:lumOff val="50000"/>
                </a:schemeClr>
              </a:solidFill>
              <a:latin typeface="Arial Nova" panose="020B0504020202020204" pitchFamily="34" charset="0"/>
              <a:sym typeface="Aptos"/>
            </a:endParaRP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C81A846C-D421-F435-0495-AF34BCBE308F}"/>
              </a:ext>
            </a:extLst>
          </p:cNvPr>
          <p:cNvSpPr txBox="1"/>
          <p:nvPr/>
        </p:nvSpPr>
        <p:spPr>
          <a:xfrm>
            <a:off x="5895016" y="1022148"/>
            <a:ext cx="1085377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0070C0"/>
                </a:solidFill>
                <a:latin typeface="Arial Nova" panose="020B0504020202020204" pitchFamily="34" charset="0"/>
                <a:sym typeface="Aptos"/>
              </a:rPr>
              <a:t>11</a:t>
            </a:r>
            <a:r>
              <a:rPr lang="pt-BR" b="1" baseline="30000">
                <a:solidFill>
                  <a:srgbClr val="0070C0"/>
                </a:solidFill>
                <a:latin typeface="Arial Nova" panose="020B0504020202020204" pitchFamily="34" charset="0"/>
                <a:sym typeface="Aptos"/>
              </a:rPr>
              <a:t>th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FC976EE2-5F29-F523-E57C-C565FA42F727}"/>
              </a:ext>
            </a:extLst>
          </p:cNvPr>
          <p:cNvSpPr txBox="1"/>
          <p:nvPr/>
        </p:nvSpPr>
        <p:spPr>
          <a:xfrm>
            <a:off x="5942817" y="1813348"/>
            <a:ext cx="989776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0070C0"/>
                </a:solidFill>
                <a:latin typeface="Arial Nova" panose="020B0504020202020204" pitchFamily="34" charset="0"/>
                <a:sym typeface="Aptos"/>
              </a:rPr>
              <a:t>2</a:t>
            </a:r>
            <a:r>
              <a:rPr lang="pt-BR" b="1" baseline="30000">
                <a:solidFill>
                  <a:srgbClr val="0070C0"/>
                </a:solidFill>
                <a:latin typeface="Arial Nova" panose="020B0504020202020204" pitchFamily="34" charset="0"/>
                <a:sym typeface="Aptos"/>
              </a:rPr>
              <a:t>nd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1A8883E3-8E24-51C0-AE57-6B6435755DB3}"/>
              </a:ext>
            </a:extLst>
          </p:cNvPr>
          <p:cNvSpPr txBox="1"/>
          <p:nvPr/>
        </p:nvSpPr>
        <p:spPr>
          <a:xfrm>
            <a:off x="5906462" y="2783009"/>
            <a:ext cx="1062485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0070C0"/>
                </a:solidFill>
                <a:latin typeface="Arial Nova" panose="020B0504020202020204" pitchFamily="34" charset="0"/>
                <a:sym typeface="Aptos"/>
              </a:rPr>
              <a:t>256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C8D4174B-A146-ECF1-F73D-B1C1591123BA}"/>
              </a:ext>
            </a:extLst>
          </p:cNvPr>
          <p:cNvSpPr txBox="1"/>
          <p:nvPr/>
        </p:nvSpPr>
        <p:spPr>
          <a:xfrm>
            <a:off x="6057634" y="1293154"/>
            <a:ext cx="760142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  <a:sym typeface="Aptos"/>
              </a:rPr>
              <a:t>Contractor</a:t>
            </a:r>
            <a:endParaRPr lang="pt-BR" sz="1050" b="1">
              <a:solidFill>
                <a:schemeClr val="tx1">
                  <a:lumMod val="50000"/>
                  <a:lumOff val="50000"/>
                </a:schemeClr>
              </a:solidFill>
              <a:latin typeface="Arial Nova" panose="020B0504020202020204" pitchFamily="34" charset="0"/>
              <a:sym typeface="Aptos"/>
            </a:endParaRP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910D08B7-87BE-DE5A-60DE-E572B13C10DF}"/>
              </a:ext>
            </a:extLst>
          </p:cNvPr>
          <p:cNvSpPr txBox="1"/>
          <p:nvPr/>
        </p:nvSpPr>
        <p:spPr>
          <a:xfrm>
            <a:off x="5271815" y="2124380"/>
            <a:ext cx="2331779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</a:rPr>
              <a:t>Global ENR-</a:t>
            </a: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rated</a:t>
            </a: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engineering</a:t>
            </a: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company</a:t>
            </a:r>
            <a:endParaRPr lang="pt-BR" sz="1050" b="1">
              <a:solidFill>
                <a:schemeClr val="tx1">
                  <a:lumMod val="50000"/>
                  <a:lumOff val="50000"/>
                </a:schemeClr>
              </a:solidFill>
              <a:latin typeface="Arial Nova" panose="020B0504020202020204" pitchFamily="34" charset="0"/>
              <a:sym typeface="Aptos"/>
            </a:endParaRP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5C81B2E3-B870-7792-FC25-9AD493C69F9F}"/>
              </a:ext>
            </a:extLst>
          </p:cNvPr>
          <p:cNvSpPr txBox="1"/>
          <p:nvPr/>
        </p:nvSpPr>
        <p:spPr>
          <a:xfrm>
            <a:off x="5494852" y="3036470"/>
            <a:ext cx="1885703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Branches</a:t>
            </a:r>
            <a:endParaRPr lang="pt-BR" sz="1050" b="1">
              <a:solidFill>
                <a:schemeClr val="tx1">
                  <a:lumMod val="50000"/>
                  <a:lumOff val="50000"/>
                </a:schemeClr>
              </a:solidFill>
              <a:latin typeface="Arial Nova" panose="020B0504020202020204" pitchFamily="34" charset="0"/>
            </a:endParaRPr>
          </a:p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a</a:t>
            </a: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  <a:sym typeface="Aptos"/>
              </a:rPr>
              <a:t>round</a:t>
            </a: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  <a:sym typeface="Aptos"/>
              </a:rPr>
              <a:t> </a:t>
            </a:r>
            <a:r>
              <a:rPr lang="pt-BR" sz="1050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  <a:sym typeface="Aptos"/>
              </a:rPr>
              <a:t>the</a:t>
            </a: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  <a:sym typeface="Aptos"/>
              </a:rPr>
              <a:t> world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FE14F533-8160-487A-D594-217E875B199E}"/>
              </a:ext>
            </a:extLst>
          </p:cNvPr>
          <p:cNvSpPr txBox="1"/>
          <p:nvPr/>
        </p:nvSpPr>
        <p:spPr>
          <a:xfrm>
            <a:off x="5906462" y="3732118"/>
            <a:ext cx="1062485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b="1">
                <a:solidFill>
                  <a:srgbClr val="0070C0"/>
                </a:solidFill>
                <a:latin typeface="Arial Nova" panose="020B0504020202020204" pitchFamily="34" charset="0"/>
                <a:sym typeface="Aptos"/>
              </a:rPr>
              <a:t>147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C9B738C8-DFD4-C9D4-9B6D-CE0619896067}"/>
              </a:ext>
            </a:extLst>
          </p:cNvPr>
          <p:cNvSpPr txBox="1"/>
          <p:nvPr/>
        </p:nvSpPr>
        <p:spPr>
          <a:xfrm>
            <a:off x="5494852" y="3993646"/>
            <a:ext cx="1885703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050" b="1"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</a:rPr>
              <a:t>Countries</a:t>
            </a:r>
            <a:endParaRPr lang="pt-BR" sz="1050" b="1">
              <a:solidFill>
                <a:schemeClr val="tx1">
                  <a:lumMod val="50000"/>
                  <a:lumOff val="50000"/>
                </a:schemeClr>
              </a:solidFill>
              <a:latin typeface="Arial Nova" panose="020B0504020202020204" pitchFamily="34" charset="0"/>
              <a:sym typeface="Aptos"/>
            </a:endParaRPr>
          </a:p>
        </p:txBody>
      </p:sp>
      <p:sp>
        <p:nvSpPr>
          <p:cNvPr id="2" name="Text Box 18">
            <a:extLst>
              <a:ext uri="{FF2B5EF4-FFF2-40B4-BE49-F238E27FC236}">
                <a16:creationId xmlns:a16="http://schemas.microsoft.com/office/drawing/2014/main" id="{169B8474-2395-D95F-4391-5F7AC5CC5B0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5825" y="198200"/>
            <a:ext cx="42381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b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CEEC - Who We Are</a:t>
            </a:r>
            <a:endParaRPr lang="zh-CN" altLang="en-US" sz="1400" b="1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008E0-A231-4CF7-6EEF-3A65208B8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>
            <a:extLst>
              <a:ext uri="{FF2B5EF4-FFF2-40B4-BE49-F238E27FC236}">
                <a16:creationId xmlns:a16="http://schemas.microsoft.com/office/drawing/2014/main" id="{676613E8-46AB-FE83-DD79-FF81D6FAF2C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5825" y="198200"/>
            <a:ext cx="42381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b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CEEC - What We Do</a:t>
            </a:r>
            <a:endParaRPr lang="zh-CN" altLang="en-US" sz="1400" b="1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34" name="Imagem 37" descr="Imagem 37">
            <a:extLst>
              <a:ext uri="{FF2B5EF4-FFF2-40B4-BE49-F238E27FC236}">
                <a16:creationId xmlns:a16="http://schemas.microsoft.com/office/drawing/2014/main" id="{A80383CA-7C98-D7F6-BC3C-CAC1F68E6A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09" t="11784" r="216" b="5866"/>
          <a:stretch/>
        </p:blipFill>
        <p:spPr>
          <a:xfrm>
            <a:off x="72496" y="684000"/>
            <a:ext cx="8964000" cy="442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tângulo 33">
            <a:extLst>
              <a:ext uri="{FF2B5EF4-FFF2-40B4-BE49-F238E27FC236}">
                <a16:creationId xmlns:a16="http://schemas.microsoft.com/office/drawing/2014/main" id="{0BE242CF-1E87-D98D-F18C-E341DFC36D28}"/>
              </a:ext>
            </a:extLst>
          </p:cNvPr>
          <p:cNvSpPr/>
          <p:nvPr/>
        </p:nvSpPr>
        <p:spPr>
          <a:xfrm>
            <a:off x="107992" y="1756916"/>
            <a:ext cx="8928504" cy="3023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Nova" panose="020B0504020202020204" pitchFamily="34" charset="0"/>
            </a:endParaRPr>
          </a:p>
        </p:txBody>
      </p:sp>
      <p:sp>
        <p:nvSpPr>
          <p:cNvPr id="36" name="Retângulo 34">
            <a:extLst>
              <a:ext uri="{FF2B5EF4-FFF2-40B4-BE49-F238E27FC236}">
                <a16:creationId xmlns:a16="http://schemas.microsoft.com/office/drawing/2014/main" id="{FC98F1B5-8775-1B7D-6560-B39AC3EA07C2}"/>
              </a:ext>
            </a:extLst>
          </p:cNvPr>
          <p:cNvSpPr/>
          <p:nvPr/>
        </p:nvSpPr>
        <p:spPr>
          <a:xfrm>
            <a:off x="107992" y="3218852"/>
            <a:ext cx="8928504" cy="3023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Arial Nova" panose="020B0504020202020204" pitchFamily="34" charset="0"/>
            </a:endParaRPr>
          </a:p>
        </p:txBody>
      </p:sp>
      <p:sp>
        <p:nvSpPr>
          <p:cNvPr id="38" name="CaixaDeTexto 8">
            <a:extLst>
              <a:ext uri="{FF2B5EF4-FFF2-40B4-BE49-F238E27FC236}">
                <a16:creationId xmlns:a16="http://schemas.microsoft.com/office/drawing/2014/main" id="{2C9BE06A-FC4D-696D-472B-1D80AD13154C}"/>
              </a:ext>
            </a:extLst>
          </p:cNvPr>
          <p:cNvSpPr txBox="1"/>
          <p:nvPr/>
        </p:nvSpPr>
        <p:spPr>
          <a:xfrm>
            <a:off x="252008" y="1759204"/>
            <a:ext cx="1944216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sz="1050" b="1">
                <a:solidFill>
                  <a:srgbClr val="0070C0"/>
                </a:solidFill>
                <a:latin typeface="Arial Nova" panose="020B0504020202020204" pitchFamily="34" charset="0"/>
              </a:rPr>
              <a:t>MUNICIPAL DEVELOPMENT</a:t>
            </a:r>
          </a:p>
        </p:txBody>
      </p:sp>
      <p:sp>
        <p:nvSpPr>
          <p:cNvPr id="39" name="CaixaDeTexto 9">
            <a:extLst>
              <a:ext uri="{FF2B5EF4-FFF2-40B4-BE49-F238E27FC236}">
                <a16:creationId xmlns:a16="http://schemas.microsoft.com/office/drawing/2014/main" id="{76917CC8-C128-20C7-AA0D-E1DE00FEE62B}"/>
              </a:ext>
            </a:extLst>
          </p:cNvPr>
          <p:cNvSpPr txBox="1"/>
          <p:nvPr/>
        </p:nvSpPr>
        <p:spPr>
          <a:xfrm>
            <a:off x="2645124" y="1759204"/>
            <a:ext cx="1639332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sz="1050" b="1">
                <a:solidFill>
                  <a:srgbClr val="0070C0"/>
                </a:solidFill>
                <a:latin typeface="Arial Nova" panose="020B0504020202020204" pitchFamily="34" charset="0"/>
              </a:rPr>
              <a:t>TRADITIONAL ENERGY</a:t>
            </a:r>
          </a:p>
        </p:txBody>
      </p:sp>
      <p:sp>
        <p:nvSpPr>
          <p:cNvPr id="40" name="CaixaDeTexto 11">
            <a:extLst>
              <a:ext uri="{FF2B5EF4-FFF2-40B4-BE49-F238E27FC236}">
                <a16:creationId xmlns:a16="http://schemas.microsoft.com/office/drawing/2014/main" id="{66947BB9-42D8-0AF6-4D16-768E55EC3D98}"/>
              </a:ext>
            </a:extLst>
          </p:cNvPr>
          <p:cNvSpPr txBox="1"/>
          <p:nvPr/>
        </p:nvSpPr>
        <p:spPr>
          <a:xfrm>
            <a:off x="4428472" y="1764569"/>
            <a:ext cx="2671316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sz="1050" b="1">
                <a:solidFill>
                  <a:srgbClr val="0070C0"/>
                </a:solidFill>
                <a:latin typeface="Arial Nova" panose="020B0504020202020204" pitchFamily="34" charset="0"/>
              </a:rPr>
              <a:t>SMART ENERGY SYSTEM</a:t>
            </a:r>
          </a:p>
        </p:txBody>
      </p:sp>
      <p:sp>
        <p:nvSpPr>
          <p:cNvPr id="41" name="CaixaDeTexto 12">
            <a:extLst>
              <a:ext uri="{FF2B5EF4-FFF2-40B4-BE49-F238E27FC236}">
                <a16:creationId xmlns:a16="http://schemas.microsoft.com/office/drawing/2014/main" id="{8B7994E1-1D6E-6169-E663-6FBD0BE326AC}"/>
              </a:ext>
            </a:extLst>
          </p:cNvPr>
          <p:cNvSpPr txBox="1"/>
          <p:nvPr/>
        </p:nvSpPr>
        <p:spPr>
          <a:xfrm>
            <a:off x="7308792" y="1759204"/>
            <a:ext cx="1476840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sz="1050" b="1">
                <a:solidFill>
                  <a:srgbClr val="0070C0"/>
                </a:solidFill>
                <a:latin typeface="Arial Nova" panose="020B0504020202020204" pitchFamily="34" charset="0"/>
              </a:rPr>
              <a:t>WATER TREATMENT</a:t>
            </a:r>
          </a:p>
        </p:txBody>
      </p:sp>
      <p:sp>
        <p:nvSpPr>
          <p:cNvPr id="42" name="CaixaDeTexto 13">
            <a:extLst>
              <a:ext uri="{FF2B5EF4-FFF2-40B4-BE49-F238E27FC236}">
                <a16:creationId xmlns:a16="http://schemas.microsoft.com/office/drawing/2014/main" id="{F6DE70D1-925F-BD4A-BAA9-547768F9F25F}"/>
              </a:ext>
            </a:extLst>
          </p:cNvPr>
          <p:cNvSpPr txBox="1"/>
          <p:nvPr/>
        </p:nvSpPr>
        <p:spPr>
          <a:xfrm>
            <a:off x="84689" y="3225558"/>
            <a:ext cx="2274596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sz="1050" b="1">
                <a:solidFill>
                  <a:srgbClr val="0070C0"/>
                </a:solidFill>
                <a:latin typeface="Arial Nova" panose="020B0504020202020204" pitchFamily="34" charset="0"/>
              </a:rPr>
              <a:t>ENVIRONMENT PROTECTION</a:t>
            </a:r>
          </a:p>
        </p:txBody>
      </p:sp>
      <p:sp>
        <p:nvSpPr>
          <p:cNvPr id="43" name="CaixaDeTexto 14">
            <a:extLst>
              <a:ext uri="{FF2B5EF4-FFF2-40B4-BE49-F238E27FC236}">
                <a16:creationId xmlns:a16="http://schemas.microsoft.com/office/drawing/2014/main" id="{58483ABE-45D8-6FEC-FFC0-F84AB3EC917B}"/>
              </a:ext>
            </a:extLst>
          </p:cNvPr>
          <p:cNvSpPr txBox="1"/>
          <p:nvPr/>
        </p:nvSpPr>
        <p:spPr>
          <a:xfrm>
            <a:off x="2196224" y="3225558"/>
            <a:ext cx="25541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sz="1050" b="1">
                <a:solidFill>
                  <a:srgbClr val="0070C0"/>
                </a:solidFill>
                <a:latin typeface="Arial Nova" panose="020B0504020202020204" pitchFamily="34" charset="0"/>
              </a:rPr>
              <a:t>INTEGRATED TRANSPORTATION</a:t>
            </a:r>
          </a:p>
        </p:txBody>
      </p:sp>
      <p:sp>
        <p:nvSpPr>
          <p:cNvPr id="44" name="CaixaDeTexto 15">
            <a:extLst>
              <a:ext uri="{FF2B5EF4-FFF2-40B4-BE49-F238E27FC236}">
                <a16:creationId xmlns:a16="http://schemas.microsoft.com/office/drawing/2014/main" id="{AC00EDF4-8BA5-E472-0130-E0167D6DD751}"/>
              </a:ext>
            </a:extLst>
          </p:cNvPr>
          <p:cNvSpPr txBox="1"/>
          <p:nvPr/>
        </p:nvSpPr>
        <p:spPr>
          <a:xfrm>
            <a:off x="4788512" y="3225558"/>
            <a:ext cx="2111676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sz="1050" b="1">
                <a:solidFill>
                  <a:srgbClr val="0070C0"/>
                </a:solidFill>
                <a:latin typeface="Arial Nova" panose="020B0504020202020204" pitchFamily="34" charset="0"/>
              </a:rPr>
              <a:t>HOUSING CONSTRUCTION</a:t>
            </a:r>
          </a:p>
        </p:txBody>
      </p:sp>
      <p:sp>
        <p:nvSpPr>
          <p:cNvPr id="45" name="CaixaDeTexto 16">
            <a:extLst>
              <a:ext uri="{FF2B5EF4-FFF2-40B4-BE49-F238E27FC236}">
                <a16:creationId xmlns:a16="http://schemas.microsoft.com/office/drawing/2014/main" id="{C657FD4E-DD52-D59F-AF62-EE31DED8E956}"/>
              </a:ext>
            </a:extLst>
          </p:cNvPr>
          <p:cNvSpPr txBox="1"/>
          <p:nvPr/>
        </p:nvSpPr>
        <p:spPr>
          <a:xfrm>
            <a:off x="7495050" y="3225558"/>
            <a:ext cx="1037878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sz="1050" b="1">
                <a:solidFill>
                  <a:srgbClr val="0070C0"/>
                </a:solidFill>
                <a:latin typeface="Arial Nova" panose="020B0504020202020204" pitchFamily="34" charset="0"/>
              </a:rPr>
              <a:t>REAL STATE</a:t>
            </a:r>
          </a:p>
        </p:txBody>
      </p:sp>
      <p:sp>
        <p:nvSpPr>
          <p:cNvPr id="46" name="CaixaDeTexto 17">
            <a:extLst>
              <a:ext uri="{FF2B5EF4-FFF2-40B4-BE49-F238E27FC236}">
                <a16:creationId xmlns:a16="http://schemas.microsoft.com/office/drawing/2014/main" id="{1071BF6F-59E1-34FA-8740-8EADC00D12A0}"/>
              </a:ext>
            </a:extLst>
          </p:cNvPr>
          <p:cNvSpPr txBox="1"/>
          <p:nvPr/>
        </p:nvSpPr>
        <p:spPr>
          <a:xfrm>
            <a:off x="478261" y="4807387"/>
            <a:ext cx="1620987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sz="1050" b="1">
                <a:solidFill>
                  <a:srgbClr val="0070C0"/>
                </a:solidFill>
                <a:latin typeface="Arial Nova" panose="020B0504020202020204" pitchFamily="34" charset="0"/>
              </a:rPr>
              <a:t>BUILDING MATERIALS</a:t>
            </a:r>
          </a:p>
        </p:txBody>
      </p:sp>
      <p:sp>
        <p:nvSpPr>
          <p:cNvPr id="47" name="CaixaDeTexto 18">
            <a:extLst>
              <a:ext uri="{FF2B5EF4-FFF2-40B4-BE49-F238E27FC236}">
                <a16:creationId xmlns:a16="http://schemas.microsoft.com/office/drawing/2014/main" id="{E632B749-56CA-076D-00D0-77C2065B4A03}"/>
              </a:ext>
            </a:extLst>
          </p:cNvPr>
          <p:cNvSpPr txBox="1"/>
          <p:nvPr/>
        </p:nvSpPr>
        <p:spPr>
          <a:xfrm>
            <a:off x="2556264" y="4807387"/>
            <a:ext cx="2108977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sz="1050" b="1">
                <a:solidFill>
                  <a:srgbClr val="0070C0"/>
                </a:solidFill>
                <a:latin typeface="Arial Nova" panose="020B0504020202020204" pitchFamily="34" charset="0"/>
              </a:rPr>
              <a:t>CIVIL EXPLOSIVES</a:t>
            </a:r>
          </a:p>
        </p:txBody>
      </p:sp>
      <p:sp>
        <p:nvSpPr>
          <p:cNvPr id="48" name="CaixaDeTexto 19">
            <a:extLst>
              <a:ext uri="{FF2B5EF4-FFF2-40B4-BE49-F238E27FC236}">
                <a16:creationId xmlns:a16="http://schemas.microsoft.com/office/drawing/2014/main" id="{CEB52DC8-6971-3247-4F6C-11080ADDED93}"/>
              </a:ext>
            </a:extLst>
          </p:cNvPr>
          <p:cNvSpPr txBox="1"/>
          <p:nvPr/>
        </p:nvSpPr>
        <p:spPr>
          <a:xfrm>
            <a:off x="4727274" y="4807387"/>
            <a:ext cx="2221478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sz="1050" b="1">
                <a:solidFill>
                  <a:srgbClr val="0070C0"/>
                </a:solidFill>
                <a:latin typeface="Arial Nova" panose="020B0504020202020204" pitchFamily="34" charset="0"/>
              </a:rPr>
              <a:t>EQUIPMENT MANUFACTURING</a:t>
            </a:r>
          </a:p>
        </p:txBody>
      </p:sp>
      <p:sp>
        <p:nvSpPr>
          <p:cNvPr id="49" name="CaixaDeTexto 20">
            <a:extLst>
              <a:ext uri="{FF2B5EF4-FFF2-40B4-BE49-F238E27FC236}">
                <a16:creationId xmlns:a16="http://schemas.microsoft.com/office/drawing/2014/main" id="{CFD2E8B0-4F9F-5508-3FAF-904469BCA59B}"/>
              </a:ext>
            </a:extLst>
          </p:cNvPr>
          <p:cNvSpPr txBox="1"/>
          <p:nvPr/>
        </p:nvSpPr>
        <p:spPr>
          <a:xfrm>
            <a:off x="7322108" y="4807387"/>
            <a:ext cx="1498852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000">
                <a:solidFill>
                  <a:srgbClr val="747474"/>
                </a:solidFill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rPr sz="1050" b="1">
                <a:solidFill>
                  <a:srgbClr val="0070C0"/>
                </a:solidFill>
                <a:latin typeface="Arial Nova" panose="020B0504020202020204" pitchFamily="34" charset="0"/>
              </a:rPr>
              <a:t>CAPITAL &amp; FINANCE</a:t>
            </a:r>
          </a:p>
        </p:txBody>
      </p:sp>
    </p:spTree>
    <p:extLst>
      <p:ext uri="{BB962C8B-B14F-4D97-AF65-F5344CB8AC3E}">
        <p14:creationId xmlns:p14="http://schemas.microsoft.com/office/powerpoint/2010/main" val="3691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gray">
          <a:xfrm>
            <a:off x="58724" y="187485"/>
            <a:ext cx="88971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b="1">
                <a:solidFill>
                  <a:schemeClr val="bg1">
                    <a:lumMod val="50000"/>
                  </a:schemeClr>
                </a:solidFill>
                <a:latin typeface="+mn-ea"/>
              </a:rPr>
              <a:t>CEEC OIC – The Investment &amp; Asset Management arm for Overseas Projects</a:t>
            </a:r>
            <a:endParaRPr lang="zh-CN" altLang="en-US" sz="1400" b="1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5" name="图片 4" descr="screenshot-1744881421319"/>
          <p:cNvPicPr>
            <a:picLocks noChangeAspect="1"/>
          </p:cNvPicPr>
          <p:nvPr/>
        </p:nvPicPr>
        <p:blipFill>
          <a:blip r:embed="rId3"/>
          <a:srcRect t="1137" b="17931"/>
          <a:stretch>
            <a:fillRect/>
          </a:stretch>
        </p:blipFill>
        <p:spPr>
          <a:xfrm>
            <a:off x="154871" y="677069"/>
            <a:ext cx="8840093" cy="42789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76624C-1498-95F3-498C-48F61C288D70}"/>
              </a:ext>
            </a:extLst>
          </p:cNvPr>
          <p:cNvSpPr/>
          <p:nvPr/>
        </p:nvSpPr>
        <p:spPr>
          <a:xfrm>
            <a:off x="4316382" y="1160054"/>
            <a:ext cx="2673959" cy="643158"/>
          </a:xfrm>
          <a:prstGeom prst="rect">
            <a:avLst/>
          </a:prstGeom>
          <a:noFill/>
          <a:ln>
            <a:solidFill>
              <a:srgbClr val="4E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0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514114" y="914995"/>
            <a:ext cx="3231700" cy="720080"/>
          </a:xfrm>
          <a:prstGeom prst="rect">
            <a:avLst/>
          </a:prstGeom>
          <a:solidFill>
            <a:srgbClr val="8FC0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68624" y="1090369"/>
            <a:ext cx="115897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b="1">
                <a:solidFill>
                  <a:srgbClr val="FFC000"/>
                </a:solidFill>
                <a:latin typeface="+mj-ea"/>
                <a:ea typeface="+mj-ea"/>
              </a:rPr>
              <a:t>7 BUSD</a:t>
            </a:r>
            <a:endParaRPr lang="zh-CN" altLang="en-US" sz="2400" b="1">
              <a:solidFill>
                <a:srgbClr val="FFC000"/>
              </a:solidFill>
              <a:latin typeface="+mj-ea"/>
              <a:ea typeface="+mj-ea"/>
            </a:endParaRPr>
          </a:p>
        </p:txBody>
      </p:sp>
      <p:cxnSp>
        <p:nvCxnSpPr>
          <p:cNvPr id="10" name="直接连接符 9"/>
          <p:cNvCxnSpPr>
            <a:cxnSpLocks/>
          </p:cNvCxnSpPr>
          <p:nvPr/>
        </p:nvCxnSpPr>
        <p:spPr>
          <a:xfrm>
            <a:off x="7020272" y="1435671"/>
            <a:ext cx="144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940837" y="1121718"/>
            <a:ext cx="251959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CN" sz="1000" b="1">
                <a:latin typeface="+mj-ea"/>
                <a:ea typeface="+mj-ea"/>
              </a:rPr>
              <a:t>Investments to date</a:t>
            </a:r>
            <a:endParaRPr lang="zh-CN" altLang="en-US" sz="1000" b="1">
              <a:latin typeface="+mj-ea"/>
              <a:ea typeface="+mj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552163" y="3939330"/>
            <a:ext cx="3192078" cy="720080"/>
          </a:xfrm>
          <a:prstGeom prst="rect">
            <a:avLst/>
          </a:prstGeom>
          <a:solidFill>
            <a:srgbClr val="8FC0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tx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705859" y="4114704"/>
            <a:ext cx="3783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b="1">
                <a:solidFill>
                  <a:srgbClr val="FFC000"/>
                </a:solidFill>
                <a:latin typeface="+mj-ea"/>
                <a:ea typeface="+mj-ea"/>
              </a:rPr>
              <a:t>27</a:t>
            </a:r>
            <a:endParaRPr lang="zh-CN" altLang="en-US" sz="2400" b="1">
              <a:solidFill>
                <a:srgbClr val="FFC000"/>
              </a:solidFill>
              <a:latin typeface="+mj-ea"/>
              <a:ea typeface="+mj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434389" y="4128066"/>
            <a:ext cx="1954035" cy="15367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CN" sz="1000" b="1">
                <a:latin typeface="+mj-ea"/>
                <a:ea typeface="+mj-ea"/>
              </a:rPr>
              <a:t>27 Overseas Subsidiaries</a:t>
            </a:r>
            <a:endParaRPr lang="zh-CN" altLang="en-US" sz="1000" b="1">
              <a:latin typeface="+mj-ea"/>
              <a:ea typeface="+mj-ea"/>
            </a:endParaRPr>
          </a:p>
        </p:txBody>
      </p:sp>
      <p:cxnSp>
        <p:nvCxnSpPr>
          <p:cNvPr id="32" name="直接连接符 31"/>
          <p:cNvCxnSpPr>
            <a:cxnSpLocks/>
          </p:cNvCxnSpPr>
          <p:nvPr/>
        </p:nvCxnSpPr>
        <p:spPr>
          <a:xfrm>
            <a:off x="6516216" y="4443958"/>
            <a:ext cx="18722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77261" y="915566"/>
            <a:ext cx="4754779" cy="3775210"/>
          </a:xfrm>
          <a:prstGeom prst="rect">
            <a:avLst/>
          </a:prstGeom>
          <a:solidFill>
            <a:srgbClr val="C5DE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just" rtl="0">
              <a:lnSpc>
                <a:spcPct val="150000"/>
              </a:lnSpc>
              <a:buNone/>
            </a:pPr>
            <a:r>
              <a:rPr lang="en-GB" sz="11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Founded in Beijing in </a:t>
            </a:r>
            <a:r>
              <a:rPr lang="en-GB" sz="11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en-GB" sz="11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CEECOIC serves as a specialized </a:t>
            </a:r>
            <a:r>
              <a:rPr lang="en-GB" sz="11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platform for overseas investment on behalf of Energy China.</a:t>
            </a:r>
          </a:p>
          <a:p>
            <a:pPr marL="0" indent="0" algn="just" rtl="0">
              <a:lnSpc>
                <a:spcPct val="150000"/>
              </a:lnSpc>
              <a:buNone/>
            </a:pPr>
            <a:endParaRPr lang="en-GB" sz="110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rtl="0">
              <a:lnSpc>
                <a:spcPct val="150000"/>
              </a:lnSpc>
            </a:pPr>
            <a:r>
              <a:rPr lang="en-GB" sz="11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CEECOIC benefits from Energy China's robust capabilities</a:t>
            </a:r>
            <a:r>
              <a:rPr lang="en-GB" sz="11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across the entire industry chain, encompassing planning, engineering, construction, equipment supply, and operation. </a:t>
            </a:r>
          </a:p>
          <a:p>
            <a:pPr algn="just" rtl="0">
              <a:lnSpc>
                <a:spcPct val="150000"/>
              </a:lnSpc>
            </a:pPr>
            <a:endParaRPr lang="en-GB" sz="11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rtl="0">
              <a:lnSpc>
                <a:spcPct val="150000"/>
              </a:lnSpc>
            </a:pPr>
            <a:r>
              <a:rPr lang="en-GB" sz="11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This enables the Company to </a:t>
            </a:r>
            <a:r>
              <a:rPr lang="en-GB" sz="11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offer integrated energy and infrastructure enhancement solutions</a:t>
            </a:r>
            <a:r>
              <a:rPr lang="en-GB" sz="11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to its clients, positioning itself as a premier investor and developer in the global infrastructure arena. </a:t>
            </a:r>
          </a:p>
          <a:p>
            <a:pPr algn="just" rtl="0">
              <a:lnSpc>
                <a:spcPct val="150000"/>
              </a:lnSpc>
            </a:pPr>
            <a:endParaRPr lang="en-GB" sz="110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rtl="0">
              <a:lnSpc>
                <a:spcPct val="150000"/>
              </a:lnSpc>
            </a:pPr>
            <a:r>
              <a:rPr lang="en-GB" sz="11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CEECOIC focus are in Green Energy, Green Water management, and Green urban developments</a:t>
            </a:r>
            <a:r>
              <a:rPr lang="en-GB" sz="11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projects opportunities</a:t>
            </a:r>
            <a:endParaRPr lang="zh-CN" altLang="en-US" sz="1100" spc="10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gray">
          <a:xfrm>
            <a:off x="99626" y="169608"/>
            <a:ext cx="86432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b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CEEC OIC – The Investment &amp; Asset Management arm for Overseas Projects</a:t>
            </a:r>
            <a:endParaRPr lang="zh-CN" altLang="en-US" sz="1400" b="1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/>
        </p:nvSpPr>
        <p:spPr>
          <a:xfrm>
            <a:off x="6515077" y="3361608"/>
            <a:ext cx="2628922" cy="12117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SzTx/>
              <a:buFontTx/>
            </a:pPr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 the </a:t>
            </a:r>
            <a:r>
              <a:rPr lang="zh-CN" altLang="en-US" sz="1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African marke</a:t>
            </a:r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 with high precision, select countries in Africa with favorable investment conditions, and explore emerging markets through effective means.</a:t>
            </a:r>
          </a:p>
        </p:txBody>
      </p:sp>
      <p:sp>
        <p:nvSpPr>
          <p:cNvPr id="66" name="矩形 65"/>
          <p:cNvSpPr/>
          <p:nvPr/>
        </p:nvSpPr>
        <p:spPr>
          <a:xfrm>
            <a:off x="6480420" y="1203598"/>
            <a:ext cx="2649719" cy="13499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SzTx/>
              <a:buFontTx/>
            </a:pPr>
            <a:r>
              <a:rPr lang="en-GB" sz="10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Actively promote established beneficial markets like </a:t>
            </a:r>
            <a:r>
              <a:rPr lang="en-GB" sz="10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Southeast Asia, South Asia, and Central Asia</a:t>
            </a:r>
            <a:r>
              <a:rPr lang="en-GB" sz="10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within the framework of the Belt and Road Initiative, while upholding a strong commitment to sustainable development practices.</a:t>
            </a:r>
            <a:endParaRPr lang="zh-CN" altLang="en-US" sz="1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56439" y="1203598"/>
            <a:ext cx="2720814" cy="1267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Gradually break through and expand into high-end markets such as </a:t>
            </a:r>
            <a:r>
              <a:rPr lang="zh-CN" altLang="en-US" sz="1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Western Europe, Oceania, and North America</a:t>
            </a:r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providing strong support for the company's business model transformation and enhanced internationalization capabilities.</a:t>
            </a:r>
          </a:p>
        </p:txBody>
      </p:sp>
      <p:sp>
        <p:nvSpPr>
          <p:cNvPr id="2" name="矩形 1"/>
          <p:cNvSpPr/>
          <p:nvPr/>
        </p:nvSpPr>
        <p:spPr>
          <a:xfrm>
            <a:off x="75636" y="3358443"/>
            <a:ext cx="2696164" cy="12208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SzTx/>
              <a:buFontTx/>
            </a:pPr>
            <a:r>
              <a:rPr lang="en-GB" sz="10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Proactively encourage market growth in </a:t>
            </a:r>
            <a:r>
              <a:rPr lang="en-GB" sz="10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Central and Eastern Europe, the Middle East, and Latin Americ</a:t>
            </a:r>
            <a:r>
              <a:rPr lang="en-GB" sz="10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a, engage in diverse mergers and acquisitions as well as investment opportunities, and secure a presence in mid-to-high-end markets.</a:t>
            </a:r>
            <a:endParaRPr lang="zh-CN" altLang="en-US" sz="1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123728" y="1005938"/>
            <a:ext cx="5262014" cy="4281882"/>
            <a:chOff x="2680868" y="1341562"/>
            <a:chExt cx="7015106" cy="5710498"/>
          </a:xfrm>
        </p:grpSpPr>
        <p:sp>
          <p:nvSpPr>
            <p:cNvPr id="7" name="椭圆 6"/>
            <p:cNvSpPr/>
            <p:nvPr/>
          </p:nvSpPr>
          <p:spPr>
            <a:xfrm>
              <a:off x="2680868" y="4478962"/>
              <a:ext cx="7015106" cy="2573098"/>
            </a:xfrm>
            <a:prstGeom prst="ellipse">
              <a:avLst/>
            </a:prstGeom>
            <a:gradFill flip="none" rotWithShape="1">
              <a:gsLst>
                <a:gs pos="45000">
                  <a:schemeClr val="tx1">
                    <a:alpha val="50000"/>
                  </a:schemeClr>
                </a:gs>
                <a:gs pos="18000">
                  <a:schemeClr val="tx1">
                    <a:alpha val="89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3618836" y="1341562"/>
              <a:ext cx="4768013" cy="4757650"/>
              <a:chOff x="3618836" y="1341562"/>
              <a:chExt cx="4768013" cy="4757650"/>
            </a:xfrm>
          </p:grpSpPr>
          <p:sp>
            <p:nvSpPr>
              <p:cNvPr id="9" name="任意多边形 8"/>
              <p:cNvSpPr/>
              <p:nvPr/>
            </p:nvSpPr>
            <p:spPr>
              <a:xfrm>
                <a:off x="3781486" y="4554428"/>
                <a:ext cx="4451044" cy="1544784"/>
              </a:xfrm>
              <a:custGeom>
                <a:avLst/>
                <a:gdLst>
                  <a:gd name="connsiteX0" fmla="*/ 0 w 5388800"/>
                  <a:gd name="connsiteY0" fmla="*/ 0 h 1870242"/>
                  <a:gd name="connsiteX1" fmla="*/ 48476 w 5388800"/>
                  <a:gd name="connsiteY1" fmla="*/ 22961 h 1870242"/>
                  <a:gd name="connsiteX2" fmla="*/ 2694400 w 5388800"/>
                  <a:gd name="connsiteY2" fmla="*/ 427778 h 1870242"/>
                  <a:gd name="connsiteX3" fmla="*/ 5340324 w 5388800"/>
                  <a:gd name="connsiteY3" fmla="*/ 22961 h 1870242"/>
                  <a:gd name="connsiteX4" fmla="*/ 5388800 w 5388800"/>
                  <a:gd name="connsiteY4" fmla="*/ 0 h 1870242"/>
                  <a:gd name="connsiteX5" fmla="*/ 5348075 w 5388800"/>
                  <a:gd name="connsiteY5" fmla="*/ 111268 h 1870242"/>
                  <a:gd name="connsiteX6" fmla="*/ 2694400 w 5388800"/>
                  <a:gd name="connsiteY6" fmla="*/ 1870242 h 1870242"/>
                  <a:gd name="connsiteX7" fmla="*/ 40725 w 5388800"/>
                  <a:gd name="connsiteY7" fmla="*/ 111268 h 1870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8800" h="1870242">
                    <a:moveTo>
                      <a:pt x="0" y="0"/>
                    </a:moveTo>
                    <a:lnTo>
                      <a:pt x="48476" y="22961"/>
                    </a:lnTo>
                    <a:cubicBezTo>
                      <a:pt x="621900" y="267199"/>
                      <a:pt x="1592980" y="427778"/>
                      <a:pt x="2694400" y="427778"/>
                    </a:cubicBezTo>
                    <a:cubicBezTo>
                      <a:pt x="3795820" y="427778"/>
                      <a:pt x="4766901" y="267199"/>
                      <a:pt x="5340324" y="22961"/>
                    </a:cubicBezTo>
                    <a:lnTo>
                      <a:pt x="5388800" y="0"/>
                    </a:lnTo>
                    <a:lnTo>
                      <a:pt x="5348075" y="111268"/>
                    </a:lnTo>
                    <a:cubicBezTo>
                      <a:pt x="4910867" y="1144943"/>
                      <a:pt x="3887335" y="1870242"/>
                      <a:pt x="2694400" y="1870242"/>
                    </a:cubicBezTo>
                    <a:cubicBezTo>
                      <a:pt x="1501465" y="1870242"/>
                      <a:pt x="477933" y="1144943"/>
                      <a:pt x="40725" y="111268"/>
                    </a:cubicBezTo>
                    <a:close/>
                  </a:path>
                </a:pathLst>
              </a:custGeom>
              <a:solidFill>
                <a:srgbClr val="663A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任意多边形 9"/>
              <p:cNvSpPr/>
              <p:nvPr/>
            </p:nvSpPr>
            <p:spPr>
              <a:xfrm>
                <a:off x="3622732" y="3308921"/>
                <a:ext cx="4757647" cy="1602019"/>
              </a:xfrm>
              <a:custGeom>
                <a:avLst/>
                <a:gdLst>
                  <a:gd name="connsiteX0" fmla="*/ 46543 w 5760000"/>
                  <a:gd name="connsiteY0" fmla="*/ 0 h 1939535"/>
                  <a:gd name="connsiteX1" fmla="*/ 74247 w 5760000"/>
                  <a:gd name="connsiteY1" fmla="*/ 16549 h 1939535"/>
                  <a:gd name="connsiteX2" fmla="*/ 2880000 w 5760000"/>
                  <a:gd name="connsiteY2" fmla="*/ 497070 h 1939535"/>
                  <a:gd name="connsiteX3" fmla="*/ 5685754 w 5760000"/>
                  <a:gd name="connsiteY3" fmla="*/ 16549 h 1939535"/>
                  <a:gd name="connsiteX4" fmla="*/ 5713457 w 5760000"/>
                  <a:gd name="connsiteY4" fmla="*/ 0 h 1939535"/>
                  <a:gd name="connsiteX5" fmla="*/ 5745131 w 5760000"/>
                  <a:gd name="connsiteY5" fmla="*/ 207536 h 1939535"/>
                  <a:gd name="connsiteX6" fmla="*/ 5760000 w 5760000"/>
                  <a:gd name="connsiteY6" fmla="*/ 501999 h 1939535"/>
                  <a:gd name="connsiteX7" fmla="*/ 5630521 w 5760000"/>
                  <a:gd name="connsiteY7" fmla="*/ 1358423 h 1939535"/>
                  <a:gd name="connsiteX8" fmla="*/ 5574400 w 5760000"/>
                  <a:gd name="connsiteY8" fmla="*/ 1511757 h 1939535"/>
                  <a:gd name="connsiteX9" fmla="*/ 5525924 w 5760000"/>
                  <a:gd name="connsiteY9" fmla="*/ 1534718 h 1939535"/>
                  <a:gd name="connsiteX10" fmla="*/ 2880000 w 5760000"/>
                  <a:gd name="connsiteY10" fmla="*/ 1939535 h 1939535"/>
                  <a:gd name="connsiteX11" fmla="*/ 234077 w 5760000"/>
                  <a:gd name="connsiteY11" fmla="*/ 1534718 h 1939535"/>
                  <a:gd name="connsiteX12" fmla="*/ 185600 w 5760000"/>
                  <a:gd name="connsiteY12" fmla="*/ 1511757 h 1939535"/>
                  <a:gd name="connsiteX13" fmla="*/ 129479 w 5760000"/>
                  <a:gd name="connsiteY13" fmla="*/ 1358423 h 1939535"/>
                  <a:gd name="connsiteX14" fmla="*/ 0 w 5760000"/>
                  <a:gd name="connsiteY14" fmla="*/ 501999 h 1939535"/>
                  <a:gd name="connsiteX15" fmla="*/ 14869 w 5760000"/>
                  <a:gd name="connsiteY15" fmla="*/ 207536 h 1939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60000" h="1939535">
                    <a:moveTo>
                      <a:pt x="46543" y="0"/>
                    </a:moveTo>
                    <a:lnTo>
                      <a:pt x="74247" y="16549"/>
                    </a:lnTo>
                    <a:cubicBezTo>
                      <a:pt x="614587" y="302769"/>
                      <a:pt x="1668438" y="497070"/>
                      <a:pt x="2880000" y="497070"/>
                    </a:cubicBezTo>
                    <a:cubicBezTo>
                      <a:pt x="4091562" y="497070"/>
                      <a:pt x="5145413" y="302769"/>
                      <a:pt x="5685754" y="16549"/>
                    </a:cubicBezTo>
                    <a:lnTo>
                      <a:pt x="5713457" y="0"/>
                    </a:lnTo>
                    <a:lnTo>
                      <a:pt x="5745131" y="207536"/>
                    </a:lnTo>
                    <a:cubicBezTo>
                      <a:pt x="5754963" y="304353"/>
                      <a:pt x="5760000" y="402588"/>
                      <a:pt x="5760000" y="501999"/>
                    </a:cubicBezTo>
                    <a:cubicBezTo>
                      <a:pt x="5760000" y="800233"/>
                      <a:pt x="5714669" y="1087879"/>
                      <a:pt x="5630521" y="1358423"/>
                    </a:cubicBezTo>
                    <a:lnTo>
                      <a:pt x="5574400" y="1511757"/>
                    </a:lnTo>
                    <a:lnTo>
                      <a:pt x="5525924" y="1534718"/>
                    </a:lnTo>
                    <a:cubicBezTo>
                      <a:pt x="4952501" y="1778956"/>
                      <a:pt x="3981420" y="1939535"/>
                      <a:pt x="2880000" y="1939535"/>
                    </a:cubicBezTo>
                    <a:cubicBezTo>
                      <a:pt x="1778580" y="1939535"/>
                      <a:pt x="807500" y="1778956"/>
                      <a:pt x="234077" y="1534718"/>
                    </a:cubicBezTo>
                    <a:lnTo>
                      <a:pt x="185600" y="1511757"/>
                    </a:lnTo>
                    <a:lnTo>
                      <a:pt x="129479" y="1358423"/>
                    </a:lnTo>
                    <a:cubicBezTo>
                      <a:pt x="45332" y="1087879"/>
                      <a:pt x="0" y="800233"/>
                      <a:pt x="0" y="501999"/>
                    </a:cubicBezTo>
                    <a:cubicBezTo>
                      <a:pt x="0" y="402588"/>
                      <a:pt x="5037" y="304353"/>
                      <a:pt x="14869" y="207536"/>
                    </a:cubicBezTo>
                    <a:close/>
                  </a:path>
                </a:pathLst>
              </a:custGeom>
              <a:solidFill>
                <a:srgbClr val="E76F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任意多边形 10"/>
              <p:cNvSpPr/>
              <p:nvPr/>
            </p:nvSpPr>
            <p:spPr>
              <a:xfrm>
                <a:off x="3659848" y="2307346"/>
                <a:ext cx="4681017" cy="1419460"/>
              </a:xfrm>
              <a:custGeom>
                <a:avLst/>
                <a:gdLst>
                  <a:gd name="connsiteX0" fmla="*/ 5139639 w 5667225"/>
                  <a:gd name="connsiteY0" fmla="*/ 0 h 1718514"/>
                  <a:gd name="connsiteX1" fmla="*/ 5162027 w 5667225"/>
                  <a:gd name="connsiteY1" fmla="*/ 28143 h 1718514"/>
                  <a:gd name="connsiteX2" fmla="*/ 5655101 w 5667225"/>
                  <a:gd name="connsiteY2" fmla="*/ 1143023 h 1718514"/>
                  <a:gd name="connsiteX3" fmla="*/ 5667225 w 5667225"/>
                  <a:gd name="connsiteY3" fmla="*/ 1222461 h 1718514"/>
                  <a:gd name="connsiteX4" fmla="*/ 5532121 w 5667225"/>
                  <a:gd name="connsiteY4" fmla="*/ 1290557 h 1718514"/>
                  <a:gd name="connsiteX5" fmla="*/ 2833612 w 5667225"/>
                  <a:gd name="connsiteY5" fmla="*/ 1718514 h 1718514"/>
                  <a:gd name="connsiteX6" fmla="*/ 135103 w 5667225"/>
                  <a:gd name="connsiteY6" fmla="*/ 1290557 h 1718514"/>
                  <a:gd name="connsiteX7" fmla="*/ 0 w 5667225"/>
                  <a:gd name="connsiteY7" fmla="*/ 1222461 h 1718514"/>
                  <a:gd name="connsiteX8" fmla="*/ 12123 w 5667225"/>
                  <a:gd name="connsiteY8" fmla="*/ 1143023 h 1718514"/>
                  <a:gd name="connsiteX9" fmla="*/ 505198 w 5667225"/>
                  <a:gd name="connsiteY9" fmla="*/ 28143 h 1718514"/>
                  <a:gd name="connsiteX10" fmla="*/ 527586 w 5667225"/>
                  <a:gd name="connsiteY10" fmla="*/ 0 h 1718514"/>
                  <a:gd name="connsiteX11" fmla="*/ 577323 w 5667225"/>
                  <a:gd name="connsiteY11" fmla="*/ 15747 h 1718514"/>
                  <a:gd name="connsiteX12" fmla="*/ 2833612 w 5667225"/>
                  <a:gd name="connsiteY12" fmla="*/ 284676 h 1718514"/>
                  <a:gd name="connsiteX13" fmla="*/ 5089902 w 5667225"/>
                  <a:gd name="connsiteY13" fmla="*/ 15747 h 1718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67225" h="1718514">
                    <a:moveTo>
                      <a:pt x="5139639" y="0"/>
                    </a:moveTo>
                    <a:lnTo>
                      <a:pt x="5162027" y="28143"/>
                    </a:lnTo>
                    <a:cubicBezTo>
                      <a:pt x="5400087" y="354547"/>
                      <a:pt x="5571180" y="732908"/>
                      <a:pt x="5655101" y="1143023"/>
                    </a:cubicBezTo>
                    <a:lnTo>
                      <a:pt x="5667225" y="1222461"/>
                    </a:lnTo>
                    <a:lnTo>
                      <a:pt x="5532121" y="1290557"/>
                    </a:lnTo>
                    <a:cubicBezTo>
                      <a:pt x="4966678" y="1547742"/>
                      <a:pt x="3969452" y="1718514"/>
                      <a:pt x="2833612" y="1718514"/>
                    </a:cubicBezTo>
                    <a:cubicBezTo>
                      <a:pt x="1697773" y="1718514"/>
                      <a:pt x="700546" y="1547742"/>
                      <a:pt x="135103" y="1290557"/>
                    </a:cubicBezTo>
                    <a:lnTo>
                      <a:pt x="0" y="1222461"/>
                    </a:lnTo>
                    <a:lnTo>
                      <a:pt x="12123" y="1143023"/>
                    </a:lnTo>
                    <a:cubicBezTo>
                      <a:pt x="96045" y="732908"/>
                      <a:pt x="267138" y="354547"/>
                      <a:pt x="505198" y="28143"/>
                    </a:cubicBezTo>
                    <a:lnTo>
                      <a:pt x="527586" y="0"/>
                    </a:lnTo>
                    <a:lnTo>
                      <a:pt x="577323" y="15747"/>
                    </a:lnTo>
                    <a:cubicBezTo>
                      <a:pt x="1154757" y="181905"/>
                      <a:pt x="1952476" y="284676"/>
                      <a:pt x="2833612" y="284676"/>
                    </a:cubicBezTo>
                    <a:cubicBezTo>
                      <a:pt x="3714748" y="284676"/>
                      <a:pt x="4512467" y="181905"/>
                      <a:pt x="5089902" y="15747"/>
                    </a:cubicBezTo>
                    <a:close/>
                  </a:path>
                </a:pathLst>
              </a:custGeom>
              <a:solidFill>
                <a:srgbClr val="01AC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任意多边形 11"/>
              <p:cNvSpPr/>
              <p:nvPr/>
            </p:nvSpPr>
            <p:spPr>
              <a:xfrm>
                <a:off x="4092973" y="1355986"/>
                <a:ext cx="3809464" cy="1190431"/>
              </a:xfrm>
              <a:custGeom>
                <a:avLst/>
                <a:gdLst>
                  <a:gd name="connsiteX0" fmla="*/ 2306025 w 4612051"/>
                  <a:gd name="connsiteY0" fmla="*/ 0 h 1441233"/>
                  <a:gd name="connsiteX1" fmla="*/ 4483730 w 4612051"/>
                  <a:gd name="connsiteY1" fmla="*/ 995254 h 1441233"/>
                  <a:gd name="connsiteX2" fmla="*/ 4612051 w 4612051"/>
                  <a:gd name="connsiteY2" fmla="*/ 1156557 h 1441233"/>
                  <a:gd name="connsiteX3" fmla="*/ 4562315 w 4612051"/>
                  <a:gd name="connsiteY3" fmla="*/ 1172304 h 1441233"/>
                  <a:gd name="connsiteX4" fmla="*/ 2306025 w 4612051"/>
                  <a:gd name="connsiteY4" fmla="*/ 1441233 h 1441233"/>
                  <a:gd name="connsiteX5" fmla="*/ 49736 w 4612051"/>
                  <a:gd name="connsiteY5" fmla="*/ 1172304 h 1441233"/>
                  <a:gd name="connsiteX6" fmla="*/ 0 w 4612051"/>
                  <a:gd name="connsiteY6" fmla="*/ 1156557 h 1441233"/>
                  <a:gd name="connsiteX7" fmla="*/ 128321 w 4612051"/>
                  <a:gd name="connsiteY7" fmla="*/ 995254 h 1441233"/>
                  <a:gd name="connsiteX8" fmla="*/ 2306025 w 4612051"/>
                  <a:gd name="connsiteY8" fmla="*/ 0 h 144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12051" h="1441233">
                    <a:moveTo>
                      <a:pt x="2306025" y="0"/>
                    </a:moveTo>
                    <a:cubicBezTo>
                      <a:pt x="3175874" y="0"/>
                      <a:pt x="3955654" y="385630"/>
                      <a:pt x="4483730" y="995254"/>
                    </a:cubicBezTo>
                    <a:lnTo>
                      <a:pt x="4612051" y="1156557"/>
                    </a:lnTo>
                    <a:lnTo>
                      <a:pt x="4562315" y="1172304"/>
                    </a:lnTo>
                    <a:cubicBezTo>
                      <a:pt x="3984880" y="1338462"/>
                      <a:pt x="3187161" y="1441233"/>
                      <a:pt x="2306025" y="1441233"/>
                    </a:cubicBezTo>
                    <a:cubicBezTo>
                      <a:pt x="1424889" y="1441233"/>
                      <a:pt x="627171" y="1338462"/>
                      <a:pt x="49736" y="1172304"/>
                    </a:cubicBezTo>
                    <a:lnTo>
                      <a:pt x="0" y="1156557"/>
                    </a:lnTo>
                    <a:lnTo>
                      <a:pt x="128321" y="995254"/>
                    </a:lnTo>
                    <a:cubicBezTo>
                      <a:pt x="656397" y="385630"/>
                      <a:pt x="1436177" y="0"/>
                      <a:pt x="2306025" y="0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>
              <a:xfrm>
                <a:off x="3989994" y="1591325"/>
                <a:ext cx="4396855" cy="4345737"/>
              </a:xfrm>
              <a:custGeom>
                <a:avLst/>
                <a:gdLst>
                  <a:gd name="connsiteX0" fmla="*/ 1164281 w 5323194"/>
                  <a:gd name="connsiteY0" fmla="*/ 0 h 5261304"/>
                  <a:gd name="connsiteX1" fmla="*/ 3722108 w 5323194"/>
                  <a:gd name="connsiteY1" fmla="*/ 0 h 5261304"/>
                  <a:gd name="connsiteX2" fmla="*/ 3815973 w 5323194"/>
                  <a:gd name="connsiteY2" fmla="*/ 45218 h 5261304"/>
                  <a:gd name="connsiteX3" fmla="*/ 5323194 w 5323194"/>
                  <a:gd name="connsiteY3" fmla="*/ 2577617 h 5261304"/>
                  <a:gd name="connsiteX4" fmla="*/ 3564220 w 5323194"/>
                  <a:gd name="connsiteY4" fmla="*/ 5231292 h 5261304"/>
                  <a:gd name="connsiteX5" fmla="*/ 3482222 w 5323194"/>
                  <a:gd name="connsiteY5" fmla="*/ 5261304 h 5261304"/>
                  <a:gd name="connsiteX6" fmla="*/ 1404167 w 5323194"/>
                  <a:gd name="connsiteY6" fmla="*/ 5261304 h 5261304"/>
                  <a:gd name="connsiteX7" fmla="*/ 1322168 w 5323194"/>
                  <a:gd name="connsiteY7" fmla="*/ 5231292 h 5261304"/>
                  <a:gd name="connsiteX8" fmla="*/ 55053 w 5323194"/>
                  <a:gd name="connsiteY8" fmla="*/ 4187853 h 5261304"/>
                  <a:gd name="connsiteX9" fmla="*/ 0 w 5323194"/>
                  <a:gd name="connsiteY9" fmla="*/ 4097233 h 5261304"/>
                  <a:gd name="connsiteX10" fmla="*/ 0 w 5323194"/>
                  <a:gd name="connsiteY10" fmla="*/ 1058001 h 5261304"/>
                  <a:gd name="connsiteX11" fmla="*/ 55053 w 5323194"/>
                  <a:gd name="connsiteY11" fmla="*/ 967382 h 5261304"/>
                  <a:gd name="connsiteX12" fmla="*/ 1070415 w 5323194"/>
                  <a:gd name="connsiteY12" fmla="*/ 45218 h 526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23194" h="5261304">
                    <a:moveTo>
                      <a:pt x="1164281" y="0"/>
                    </a:moveTo>
                    <a:lnTo>
                      <a:pt x="3722108" y="0"/>
                    </a:lnTo>
                    <a:lnTo>
                      <a:pt x="3815973" y="45218"/>
                    </a:lnTo>
                    <a:cubicBezTo>
                      <a:pt x="4713742" y="532915"/>
                      <a:pt x="5323194" y="1484093"/>
                      <a:pt x="5323194" y="2577617"/>
                    </a:cubicBezTo>
                    <a:cubicBezTo>
                      <a:pt x="5323194" y="3770552"/>
                      <a:pt x="4597895" y="4794085"/>
                      <a:pt x="3564220" y="5231292"/>
                    </a:cubicBezTo>
                    <a:lnTo>
                      <a:pt x="3482222" y="5261304"/>
                    </a:lnTo>
                    <a:lnTo>
                      <a:pt x="1404167" y="5261304"/>
                    </a:lnTo>
                    <a:lnTo>
                      <a:pt x="1322168" y="5231292"/>
                    </a:lnTo>
                    <a:cubicBezTo>
                      <a:pt x="805331" y="5012689"/>
                      <a:pt x="365587" y="4647504"/>
                      <a:pt x="55053" y="4187853"/>
                    </a:cubicBezTo>
                    <a:lnTo>
                      <a:pt x="0" y="4097233"/>
                    </a:lnTo>
                    <a:lnTo>
                      <a:pt x="0" y="1058001"/>
                    </a:lnTo>
                    <a:lnTo>
                      <a:pt x="55053" y="967382"/>
                    </a:lnTo>
                    <a:cubicBezTo>
                      <a:pt x="313831" y="584339"/>
                      <a:pt x="662339" y="266898"/>
                      <a:pt x="1070415" y="45218"/>
                    </a:cubicBezTo>
                    <a:close/>
                  </a:path>
                </a:pathLst>
              </a:custGeom>
            </p:spPr>
          </p:pic>
          <p:grpSp>
            <p:nvGrpSpPr>
              <p:cNvPr id="14" name="Group 35"/>
              <p:cNvGrpSpPr>
                <a:grpSpLocks noChangeAspect="1"/>
              </p:cNvGrpSpPr>
              <p:nvPr/>
            </p:nvGrpSpPr>
            <p:grpSpPr bwMode="auto">
              <a:xfrm>
                <a:off x="3835110" y="1369110"/>
                <a:ext cx="4481337" cy="4345538"/>
                <a:chOff x="3477" y="1809"/>
                <a:chExt cx="726" cy="704"/>
              </a:xfrm>
              <a:solidFill>
                <a:schemeClr val="bg1">
                  <a:lumMod val="85000"/>
                  <a:alpha val="76000"/>
                </a:schemeClr>
              </a:solidFill>
            </p:grpSpPr>
            <p:sp>
              <p:nvSpPr>
                <p:cNvPr id="40" name="Freeform 36"/>
                <p:cNvSpPr/>
                <p:nvPr/>
              </p:nvSpPr>
              <p:spPr bwMode="auto">
                <a:xfrm>
                  <a:off x="3928" y="1833"/>
                  <a:ext cx="15" cy="12"/>
                </a:xfrm>
                <a:custGeom>
                  <a:avLst/>
                  <a:gdLst>
                    <a:gd name="T0" fmla="*/ 5 w 6"/>
                    <a:gd name="T1" fmla="*/ 0 h 5"/>
                    <a:gd name="T2" fmla="*/ 0 w 6"/>
                    <a:gd name="T3" fmla="*/ 0 h 5"/>
                    <a:gd name="T4" fmla="*/ 0 w 6"/>
                    <a:gd name="T5" fmla="*/ 3 h 5"/>
                    <a:gd name="T6" fmla="*/ 0 w 6"/>
                    <a:gd name="T7" fmla="*/ 4 h 5"/>
                    <a:gd name="T8" fmla="*/ 0 w 6"/>
                    <a:gd name="T9" fmla="*/ 5 h 5"/>
                    <a:gd name="T10" fmla="*/ 1 w 6"/>
                    <a:gd name="T11" fmla="*/ 5 h 5"/>
                    <a:gd name="T12" fmla="*/ 5 w 6"/>
                    <a:gd name="T13" fmla="*/ 5 h 5"/>
                    <a:gd name="T14" fmla="*/ 6 w 6"/>
                    <a:gd name="T15" fmla="*/ 5 h 5"/>
                    <a:gd name="T16" fmla="*/ 6 w 6"/>
                    <a:gd name="T17" fmla="*/ 5 h 5"/>
                    <a:gd name="T18" fmla="*/ 6 w 6"/>
                    <a:gd name="T19" fmla="*/ 5 h 5"/>
                    <a:gd name="T20" fmla="*/ 6 w 6"/>
                    <a:gd name="T21" fmla="*/ 4 h 5"/>
                    <a:gd name="T22" fmla="*/ 6 w 6"/>
                    <a:gd name="T23" fmla="*/ 3 h 5"/>
                    <a:gd name="T24" fmla="*/ 6 w 6"/>
                    <a:gd name="T25" fmla="*/ 3 h 5"/>
                    <a:gd name="T26" fmla="*/ 5 w 6"/>
                    <a:gd name="T27" fmla="*/ 2 h 5"/>
                    <a:gd name="T28" fmla="*/ 5 w 6"/>
                    <a:gd name="T29" fmla="*/ 2 h 5"/>
                    <a:gd name="T30" fmla="*/ 5 w 6"/>
                    <a:gd name="T31" fmla="*/ 1 h 5"/>
                    <a:gd name="T32" fmla="*/ 5 w 6"/>
                    <a:gd name="T3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" h="5">
                      <a:moveTo>
                        <a:pt x="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6" y="4"/>
                        <a:pt x="6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0"/>
                        <a:pt x="5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Freeform 37"/>
                <p:cNvSpPr/>
                <p:nvPr/>
              </p:nvSpPr>
              <p:spPr bwMode="auto">
                <a:xfrm>
                  <a:off x="3928" y="1840"/>
                  <a:ext cx="34" cy="33"/>
                </a:xfrm>
                <a:custGeom>
                  <a:avLst/>
                  <a:gdLst>
                    <a:gd name="T0" fmla="*/ 7 w 14"/>
                    <a:gd name="T1" fmla="*/ 0 h 14"/>
                    <a:gd name="T2" fmla="*/ 6 w 14"/>
                    <a:gd name="T3" fmla="*/ 0 h 14"/>
                    <a:gd name="T4" fmla="*/ 6 w 14"/>
                    <a:gd name="T5" fmla="*/ 1 h 14"/>
                    <a:gd name="T6" fmla="*/ 6 w 14"/>
                    <a:gd name="T7" fmla="*/ 2 h 14"/>
                    <a:gd name="T8" fmla="*/ 6 w 14"/>
                    <a:gd name="T9" fmla="*/ 2 h 14"/>
                    <a:gd name="T10" fmla="*/ 6 w 14"/>
                    <a:gd name="T11" fmla="*/ 2 h 14"/>
                    <a:gd name="T12" fmla="*/ 5 w 14"/>
                    <a:gd name="T13" fmla="*/ 3 h 14"/>
                    <a:gd name="T14" fmla="*/ 5 w 14"/>
                    <a:gd name="T15" fmla="*/ 3 h 14"/>
                    <a:gd name="T16" fmla="*/ 4 w 14"/>
                    <a:gd name="T17" fmla="*/ 3 h 14"/>
                    <a:gd name="T18" fmla="*/ 4 w 14"/>
                    <a:gd name="T19" fmla="*/ 3 h 14"/>
                    <a:gd name="T20" fmla="*/ 3 w 14"/>
                    <a:gd name="T21" fmla="*/ 3 h 14"/>
                    <a:gd name="T22" fmla="*/ 3 w 14"/>
                    <a:gd name="T23" fmla="*/ 4 h 14"/>
                    <a:gd name="T24" fmla="*/ 3 w 14"/>
                    <a:gd name="T25" fmla="*/ 4 h 14"/>
                    <a:gd name="T26" fmla="*/ 3 w 14"/>
                    <a:gd name="T27" fmla="*/ 4 h 14"/>
                    <a:gd name="T28" fmla="*/ 3 w 14"/>
                    <a:gd name="T29" fmla="*/ 4 h 14"/>
                    <a:gd name="T30" fmla="*/ 2 w 14"/>
                    <a:gd name="T31" fmla="*/ 4 h 14"/>
                    <a:gd name="T32" fmla="*/ 1 w 14"/>
                    <a:gd name="T33" fmla="*/ 4 h 14"/>
                    <a:gd name="T34" fmla="*/ 0 w 14"/>
                    <a:gd name="T35" fmla="*/ 5 h 14"/>
                    <a:gd name="T36" fmla="*/ 0 w 14"/>
                    <a:gd name="T37" fmla="*/ 6 h 14"/>
                    <a:gd name="T38" fmla="*/ 0 w 14"/>
                    <a:gd name="T39" fmla="*/ 6 h 14"/>
                    <a:gd name="T40" fmla="*/ 0 w 14"/>
                    <a:gd name="T41" fmla="*/ 9 h 14"/>
                    <a:gd name="T42" fmla="*/ 1 w 14"/>
                    <a:gd name="T43" fmla="*/ 9 h 14"/>
                    <a:gd name="T44" fmla="*/ 1 w 14"/>
                    <a:gd name="T45" fmla="*/ 9 h 14"/>
                    <a:gd name="T46" fmla="*/ 1 w 14"/>
                    <a:gd name="T47" fmla="*/ 9 h 14"/>
                    <a:gd name="T48" fmla="*/ 1 w 14"/>
                    <a:gd name="T49" fmla="*/ 9 h 14"/>
                    <a:gd name="T50" fmla="*/ 1 w 14"/>
                    <a:gd name="T51" fmla="*/ 11 h 14"/>
                    <a:gd name="T52" fmla="*/ 2 w 14"/>
                    <a:gd name="T53" fmla="*/ 11 h 14"/>
                    <a:gd name="T54" fmla="*/ 3 w 14"/>
                    <a:gd name="T55" fmla="*/ 11 h 14"/>
                    <a:gd name="T56" fmla="*/ 3 w 14"/>
                    <a:gd name="T57" fmla="*/ 11 h 14"/>
                    <a:gd name="T58" fmla="*/ 3 w 14"/>
                    <a:gd name="T59" fmla="*/ 11 h 14"/>
                    <a:gd name="T60" fmla="*/ 3 w 14"/>
                    <a:gd name="T61" fmla="*/ 13 h 14"/>
                    <a:gd name="T62" fmla="*/ 5 w 14"/>
                    <a:gd name="T63" fmla="*/ 13 h 14"/>
                    <a:gd name="T64" fmla="*/ 6 w 14"/>
                    <a:gd name="T65" fmla="*/ 14 h 14"/>
                    <a:gd name="T66" fmla="*/ 7 w 14"/>
                    <a:gd name="T67" fmla="*/ 14 h 14"/>
                    <a:gd name="T68" fmla="*/ 9 w 14"/>
                    <a:gd name="T69" fmla="*/ 13 h 14"/>
                    <a:gd name="T70" fmla="*/ 10 w 14"/>
                    <a:gd name="T71" fmla="*/ 13 h 14"/>
                    <a:gd name="T72" fmla="*/ 10 w 14"/>
                    <a:gd name="T73" fmla="*/ 12 h 14"/>
                    <a:gd name="T74" fmla="*/ 11 w 14"/>
                    <a:gd name="T75" fmla="*/ 12 h 14"/>
                    <a:gd name="T76" fmla="*/ 12 w 14"/>
                    <a:gd name="T77" fmla="*/ 12 h 14"/>
                    <a:gd name="T78" fmla="*/ 13 w 14"/>
                    <a:gd name="T79" fmla="*/ 8 h 14"/>
                    <a:gd name="T80" fmla="*/ 13 w 14"/>
                    <a:gd name="T81" fmla="*/ 7 h 14"/>
                    <a:gd name="T82" fmla="*/ 12 w 14"/>
                    <a:gd name="T83" fmla="*/ 5 h 14"/>
                    <a:gd name="T84" fmla="*/ 12 w 14"/>
                    <a:gd name="T85" fmla="*/ 5 h 14"/>
                    <a:gd name="T86" fmla="*/ 12 w 14"/>
                    <a:gd name="T87" fmla="*/ 5 h 14"/>
                    <a:gd name="T88" fmla="*/ 13 w 14"/>
                    <a:gd name="T89" fmla="*/ 4 h 14"/>
                    <a:gd name="T90" fmla="*/ 13 w 14"/>
                    <a:gd name="T91" fmla="*/ 2 h 14"/>
                    <a:gd name="T92" fmla="*/ 13 w 14"/>
                    <a:gd name="T93" fmla="*/ 2 h 14"/>
                    <a:gd name="T94" fmla="*/ 12 w 14"/>
                    <a:gd name="T95" fmla="*/ 2 h 14"/>
                    <a:gd name="T96" fmla="*/ 12 w 14"/>
                    <a:gd name="T97" fmla="*/ 1 h 14"/>
                    <a:gd name="T98" fmla="*/ 11 w 14"/>
                    <a:gd name="T99" fmla="*/ 1 h 14"/>
                    <a:gd name="T100" fmla="*/ 8 w 14"/>
                    <a:gd name="T101" fmla="*/ 0 h 14"/>
                    <a:gd name="T102" fmla="*/ 8 w 14"/>
                    <a:gd name="T103" fmla="*/ 0 h 14"/>
                    <a:gd name="T104" fmla="*/ 7 w 14"/>
                    <a:gd name="T105" fmla="*/ 0 h 14"/>
                    <a:gd name="T106" fmla="*/ 7 w 14"/>
                    <a:gd name="T107" fmla="*/ 0 h 14"/>
                    <a:gd name="T108" fmla="*/ 7 w 14"/>
                    <a:gd name="T10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7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0" y="5"/>
                      </a:cubicBez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2"/>
                        <a:pt x="3" y="12"/>
                        <a:pt x="3" y="13"/>
                      </a:cubicBezTo>
                      <a:cubicBezTo>
                        <a:pt x="4" y="13"/>
                        <a:pt x="5" y="13"/>
                        <a:pt x="5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8" y="14"/>
                        <a:pt x="9" y="13"/>
                        <a:pt x="9" y="13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3" y="11"/>
                        <a:pt x="14" y="9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6"/>
                        <a:pt x="12" y="6"/>
                        <a:pt x="12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3" y="5"/>
                        <a:pt x="13" y="5"/>
                        <a:pt x="13" y="4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0" y="0"/>
                        <a:pt x="9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Freeform 38"/>
                <p:cNvSpPr/>
                <p:nvPr/>
              </p:nvSpPr>
              <p:spPr bwMode="auto">
                <a:xfrm>
                  <a:off x="3959" y="1847"/>
                  <a:ext cx="22" cy="19"/>
                </a:xfrm>
                <a:custGeom>
                  <a:avLst/>
                  <a:gdLst>
                    <a:gd name="T0" fmla="*/ 4 w 9"/>
                    <a:gd name="T1" fmla="*/ 0 h 8"/>
                    <a:gd name="T2" fmla="*/ 0 w 9"/>
                    <a:gd name="T3" fmla="*/ 1 h 8"/>
                    <a:gd name="T4" fmla="*/ 0 w 9"/>
                    <a:gd name="T5" fmla="*/ 2 h 8"/>
                    <a:gd name="T6" fmla="*/ 1 w 9"/>
                    <a:gd name="T7" fmla="*/ 3 h 8"/>
                    <a:gd name="T8" fmla="*/ 2 w 9"/>
                    <a:gd name="T9" fmla="*/ 4 h 8"/>
                    <a:gd name="T10" fmla="*/ 3 w 9"/>
                    <a:gd name="T11" fmla="*/ 5 h 8"/>
                    <a:gd name="T12" fmla="*/ 3 w 9"/>
                    <a:gd name="T13" fmla="*/ 6 h 8"/>
                    <a:gd name="T14" fmla="*/ 4 w 9"/>
                    <a:gd name="T15" fmla="*/ 6 h 8"/>
                    <a:gd name="T16" fmla="*/ 4 w 9"/>
                    <a:gd name="T17" fmla="*/ 6 h 8"/>
                    <a:gd name="T18" fmla="*/ 4 w 9"/>
                    <a:gd name="T19" fmla="*/ 7 h 8"/>
                    <a:gd name="T20" fmla="*/ 4 w 9"/>
                    <a:gd name="T21" fmla="*/ 7 h 8"/>
                    <a:gd name="T22" fmla="*/ 6 w 9"/>
                    <a:gd name="T23" fmla="*/ 7 h 8"/>
                    <a:gd name="T24" fmla="*/ 6 w 9"/>
                    <a:gd name="T25" fmla="*/ 8 h 8"/>
                    <a:gd name="T26" fmla="*/ 9 w 9"/>
                    <a:gd name="T27" fmla="*/ 6 h 8"/>
                    <a:gd name="T28" fmla="*/ 9 w 9"/>
                    <a:gd name="T29" fmla="*/ 3 h 8"/>
                    <a:gd name="T30" fmla="*/ 9 w 9"/>
                    <a:gd name="T31" fmla="*/ 2 h 8"/>
                    <a:gd name="T32" fmla="*/ 9 w 9"/>
                    <a:gd name="T33" fmla="*/ 1 h 8"/>
                    <a:gd name="T34" fmla="*/ 8 w 9"/>
                    <a:gd name="T35" fmla="*/ 1 h 8"/>
                    <a:gd name="T36" fmla="*/ 7 w 9"/>
                    <a:gd name="T37" fmla="*/ 1 h 8"/>
                    <a:gd name="T38" fmla="*/ 7 w 9"/>
                    <a:gd name="T39" fmla="*/ 1 h 8"/>
                    <a:gd name="T40" fmla="*/ 7 w 9"/>
                    <a:gd name="T41" fmla="*/ 1 h 8"/>
                    <a:gd name="T42" fmla="*/ 8 w 9"/>
                    <a:gd name="T43" fmla="*/ 0 h 8"/>
                    <a:gd name="T44" fmla="*/ 7 w 9"/>
                    <a:gd name="T45" fmla="*/ 0 h 8"/>
                    <a:gd name="T46" fmla="*/ 5 w 9"/>
                    <a:gd name="T47" fmla="*/ 0 h 8"/>
                    <a:gd name="T48" fmla="*/ 4 w 9"/>
                    <a:gd name="T4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9" h="8">
                      <a:moveTo>
                        <a:pt x="4" y="0"/>
                      </a:moveTo>
                      <a:cubicBezTo>
                        <a:pt x="3" y="0"/>
                        <a:pt x="1" y="0"/>
                        <a:pt x="0" y="1"/>
                      </a:cubicBez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1" y="3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3" y="5"/>
                        <a:pt x="3" y="5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7" y="8"/>
                        <a:pt x="8" y="7"/>
                        <a:pt x="9" y="6"/>
                      </a:cubicBezTo>
                      <a:cubicBezTo>
                        <a:pt x="9" y="5"/>
                        <a:pt x="9" y="4"/>
                        <a:pt x="9" y="3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6" y="0"/>
                        <a:pt x="5" y="0"/>
                      </a:cubicBezTo>
                      <a:cubicBezTo>
                        <a:pt x="5" y="0"/>
                        <a:pt x="4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Freeform 39"/>
                <p:cNvSpPr/>
                <p:nvPr/>
              </p:nvSpPr>
              <p:spPr bwMode="auto">
                <a:xfrm>
                  <a:off x="3959" y="1864"/>
                  <a:ext cx="22" cy="14"/>
                </a:xfrm>
                <a:custGeom>
                  <a:avLst/>
                  <a:gdLst>
                    <a:gd name="T0" fmla="*/ 6 w 9"/>
                    <a:gd name="T1" fmla="*/ 0 h 6"/>
                    <a:gd name="T2" fmla="*/ 4 w 9"/>
                    <a:gd name="T3" fmla="*/ 0 h 6"/>
                    <a:gd name="T4" fmla="*/ 1 w 9"/>
                    <a:gd name="T5" fmla="*/ 0 h 6"/>
                    <a:gd name="T6" fmla="*/ 0 w 9"/>
                    <a:gd name="T7" fmla="*/ 1 h 6"/>
                    <a:gd name="T8" fmla="*/ 0 w 9"/>
                    <a:gd name="T9" fmla="*/ 2 h 6"/>
                    <a:gd name="T10" fmla="*/ 0 w 9"/>
                    <a:gd name="T11" fmla="*/ 2 h 6"/>
                    <a:gd name="T12" fmla="*/ 0 w 9"/>
                    <a:gd name="T13" fmla="*/ 5 h 6"/>
                    <a:gd name="T14" fmla="*/ 3 w 9"/>
                    <a:gd name="T15" fmla="*/ 5 h 6"/>
                    <a:gd name="T16" fmla="*/ 3 w 9"/>
                    <a:gd name="T17" fmla="*/ 6 h 6"/>
                    <a:gd name="T18" fmla="*/ 8 w 9"/>
                    <a:gd name="T19" fmla="*/ 6 h 6"/>
                    <a:gd name="T20" fmla="*/ 8 w 9"/>
                    <a:gd name="T21" fmla="*/ 6 h 6"/>
                    <a:gd name="T22" fmla="*/ 9 w 9"/>
                    <a:gd name="T23" fmla="*/ 6 h 6"/>
                    <a:gd name="T24" fmla="*/ 9 w 9"/>
                    <a:gd name="T25" fmla="*/ 5 h 6"/>
                    <a:gd name="T26" fmla="*/ 9 w 9"/>
                    <a:gd name="T27" fmla="*/ 5 h 6"/>
                    <a:gd name="T28" fmla="*/ 9 w 9"/>
                    <a:gd name="T29" fmla="*/ 3 h 6"/>
                    <a:gd name="T30" fmla="*/ 7 w 9"/>
                    <a:gd name="T31" fmla="*/ 2 h 6"/>
                    <a:gd name="T32" fmla="*/ 7 w 9"/>
                    <a:gd name="T33" fmla="*/ 2 h 6"/>
                    <a:gd name="T34" fmla="*/ 7 w 9"/>
                    <a:gd name="T35" fmla="*/ 2 h 6"/>
                    <a:gd name="T36" fmla="*/ 6 w 9"/>
                    <a:gd name="T37" fmla="*/ 2 h 6"/>
                    <a:gd name="T38" fmla="*/ 6 w 9"/>
                    <a:gd name="T39" fmla="*/ 1 h 6"/>
                    <a:gd name="T40" fmla="*/ 6 w 9"/>
                    <a:gd name="T41" fmla="*/ 1 h 6"/>
                    <a:gd name="T42" fmla="*/ 6 w 9"/>
                    <a:gd name="T4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" h="6">
                      <a:moveTo>
                        <a:pt x="6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8" y="6"/>
                        <a:pt x="9" y="6"/>
                        <a:pt x="9" y="6"/>
                      </a:cubicBezTo>
                      <a:cubicBezTo>
                        <a:pt x="9" y="6"/>
                        <a:pt x="9" y="5"/>
                        <a:pt x="9" y="5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4"/>
                        <a:pt x="9" y="4"/>
                        <a:pt x="9" y="3"/>
                      </a:cubicBezTo>
                      <a:cubicBezTo>
                        <a:pt x="9" y="2"/>
                        <a:pt x="8" y="2"/>
                        <a:pt x="7" y="2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40"/>
                <p:cNvSpPr/>
                <p:nvPr/>
              </p:nvSpPr>
              <p:spPr bwMode="auto">
                <a:xfrm>
                  <a:off x="3764" y="1809"/>
                  <a:ext cx="81" cy="57"/>
                </a:xfrm>
                <a:custGeom>
                  <a:avLst/>
                  <a:gdLst>
                    <a:gd name="T0" fmla="*/ 14 w 34"/>
                    <a:gd name="T1" fmla="*/ 1 h 24"/>
                    <a:gd name="T2" fmla="*/ 2 w 34"/>
                    <a:gd name="T3" fmla="*/ 2 h 24"/>
                    <a:gd name="T4" fmla="*/ 2 w 34"/>
                    <a:gd name="T5" fmla="*/ 5 h 24"/>
                    <a:gd name="T6" fmla="*/ 4 w 34"/>
                    <a:gd name="T7" fmla="*/ 6 h 24"/>
                    <a:gd name="T8" fmla="*/ 4 w 34"/>
                    <a:gd name="T9" fmla="*/ 9 h 24"/>
                    <a:gd name="T10" fmla="*/ 4 w 34"/>
                    <a:gd name="T11" fmla="*/ 12 h 24"/>
                    <a:gd name="T12" fmla="*/ 3 w 34"/>
                    <a:gd name="T13" fmla="*/ 13 h 24"/>
                    <a:gd name="T14" fmla="*/ 0 w 34"/>
                    <a:gd name="T15" fmla="*/ 15 h 24"/>
                    <a:gd name="T16" fmla="*/ 0 w 34"/>
                    <a:gd name="T17" fmla="*/ 18 h 24"/>
                    <a:gd name="T18" fmla="*/ 2 w 34"/>
                    <a:gd name="T19" fmla="*/ 20 h 24"/>
                    <a:gd name="T20" fmla="*/ 5 w 34"/>
                    <a:gd name="T21" fmla="*/ 24 h 24"/>
                    <a:gd name="T22" fmla="*/ 11 w 34"/>
                    <a:gd name="T23" fmla="*/ 24 h 24"/>
                    <a:gd name="T24" fmla="*/ 13 w 34"/>
                    <a:gd name="T25" fmla="*/ 22 h 24"/>
                    <a:gd name="T26" fmla="*/ 14 w 34"/>
                    <a:gd name="T27" fmla="*/ 19 h 24"/>
                    <a:gd name="T28" fmla="*/ 15 w 34"/>
                    <a:gd name="T29" fmla="*/ 18 h 24"/>
                    <a:gd name="T30" fmla="*/ 16 w 34"/>
                    <a:gd name="T31" fmla="*/ 18 h 24"/>
                    <a:gd name="T32" fmla="*/ 17 w 34"/>
                    <a:gd name="T33" fmla="*/ 18 h 24"/>
                    <a:gd name="T34" fmla="*/ 21 w 34"/>
                    <a:gd name="T35" fmla="*/ 17 h 24"/>
                    <a:gd name="T36" fmla="*/ 21 w 34"/>
                    <a:gd name="T37" fmla="*/ 16 h 24"/>
                    <a:gd name="T38" fmla="*/ 22 w 34"/>
                    <a:gd name="T39" fmla="*/ 16 h 24"/>
                    <a:gd name="T40" fmla="*/ 25 w 34"/>
                    <a:gd name="T41" fmla="*/ 14 h 24"/>
                    <a:gd name="T42" fmla="*/ 28 w 34"/>
                    <a:gd name="T43" fmla="*/ 14 h 24"/>
                    <a:gd name="T44" fmla="*/ 29 w 34"/>
                    <a:gd name="T45" fmla="*/ 12 h 24"/>
                    <a:gd name="T46" fmla="*/ 29 w 34"/>
                    <a:gd name="T47" fmla="*/ 12 h 24"/>
                    <a:gd name="T48" fmla="*/ 31 w 34"/>
                    <a:gd name="T49" fmla="*/ 11 h 24"/>
                    <a:gd name="T50" fmla="*/ 31 w 34"/>
                    <a:gd name="T51" fmla="*/ 9 h 24"/>
                    <a:gd name="T52" fmla="*/ 31 w 34"/>
                    <a:gd name="T53" fmla="*/ 7 h 24"/>
                    <a:gd name="T54" fmla="*/ 33 w 34"/>
                    <a:gd name="T55" fmla="*/ 5 h 24"/>
                    <a:gd name="T56" fmla="*/ 34 w 34"/>
                    <a:gd name="T57" fmla="*/ 3 h 24"/>
                    <a:gd name="T58" fmla="*/ 34 w 34"/>
                    <a:gd name="T59" fmla="*/ 2 h 24"/>
                    <a:gd name="T60" fmla="*/ 32 w 34"/>
                    <a:gd name="T61" fmla="*/ 0 h 24"/>
                    <a:gd name="T62" fmla="*/ 27 w 34"/>
                    <a:gd name="T63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4" h="24">
                      <a:moveTo>
                        <a:pt x="27" y="0"/>
                      </a:moveTo>
                      <a:cubicBezTo>
                        <a:pt x="23" y="0"/>
                        <a:pt x="18" y="0"/>
                        <a:pt x="14" y="1"/>
                      </a:cubicBezTo>
                      <a:cubicBezTo>
                        <a:pt x="10" y="1"/>
                        <a:pt x="6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5"/>
                        <a:pt x="2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4" y="6"/>
                      </a:cubicBezTo>
                      <a:cubicBezTo>
                        <a:pt x="4" y="6"/>
                        <a:pt x="4" y="7"/>
                        <a:pt x="4" y="8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10"/>
                        <a:pt x="5" y="11"/>
                        <a:pt x="4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2"/>
                        <a:pt x="3" y="12"/>
                        <a:pt x="3" y="12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2" y="14"/>
                        <a:pt x="2" y="14"/>
                        <a:pt x="1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9"/>
                        <a:pt x="1" y="19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1"/>
                        <a:pt x="4" y="22"/>
                        <a:pt x="5" y="23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3" y="24"/>
                        <a:pt x="13" y="23"/>
                        <a:pt x="13" y="22"/>
                      </a:cubicBezTo>
                      <a:cubicBezTo>
                        <a:pt x="13" y="22"/>
                        <a:pt x="14" y="21"/>
                        <a:pt x="14" y="21"/>
                      </a:cubicBezTo>
                      <a:cubicBezTo>
                        <a:pt x="14" y="20"/>
                        <a:pt x="14" y="20"/>
                        <a:pt x="14" y="19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5" y="19"/>
                        <a:pt x="15" y="19"/>
                        <a:pt x="15" y="18"/>
                      </a:cubicBezTo>
                      <a:cubicBezTo>
                        <a:pt x="15" y="18"/>
                        <a:pt x="15" y="18"/>
                        <a:pt x="15" y="18"/>
                      </a:cubicBezTo>
                      <a:cubicBezTo>
                        <a:pt x="15" y="18"/>
                        <a:pt x="15" y="18"/>
                        <a:pt x="16" y="18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20" y="18"/>
                        <a:pt x="21" y="18"/>
                        <a:pt x="21" y="17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6"/>
                        <a:pt x="23" y="16"/>
                        <a:pt x="24" y="15"/>
                      </a:cubicBezTo>
                      <a:cubicBezTo>
                        <a:pt x="24" y="15"/>
                        <a:pt x="25" y="14"/>
                        <a:pt x="25" y="14"/>
                      </a:cubicBezTo>
                      <a:cubicBezTo>
                        <a:pt x="25" y="14"/>
                        <a:pt x="26" y="14"/>
                        <a:pt x="26" y="14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cubicBezTo>
                        <a:pt x="28" y="14"/>
                        <a:pt x="28" y="14"/>
                        <a:pt x="28" y="14"/>
                      </a:cubicBezTo>
                      <a:cubicBezTo>
                        <a:pt x="29" y="14"/>
                        <a:pt x="29" y="13"/>
                        <a:pt x="29" y="12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30" y="12"/>
                        <a:pt x="31" y="12"/>
                        <a:pt x="31" y="11"/>
                      </a:cubicBezTo>
                      <a:cubicBezTo>
                        <a:pt x="32" y="11"/>
                        <a:pt x="32" y="10"/>
                        <a:pt x="31" y="10"/>
                      </a:cubicBezTo>
                      <a:cubicBezTo>
                        <a:pt x="31" y="9"/>
                        <a:pt x="31" y="9"/>
                        <a:pt x="31" y="9"/>
                      </a:cubicBezTo>
                      <a:cubicBezTo>
                        <a:pt x="31" y="9"/>
                        <a:pt x="31" y="9"/>
                        <a:pt x="31" y="9"/>
                      </a:cubicBezTo>
                      <a:cubicBezTo>
                        <a:pt x="31" y="8"/>
                        <a:pt x="31" y="7"/>
                        <a:pt x="31" y="7"/>
                      </a:cubicBezTo>
                      <a:cubicBezTo>
                        <a:pt x="31" y="6"/>
                        <a:pt x="31" y="6"/>
                        <a:pt x="32" y="5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4" y="5"/>
                        <a:pt x="34" y="3"/>
                        <a:pt x="34" y="3"/>
                      </a:cubicBezTo>
                      <a:cubicBezTo>
                        <a:pt x="34" y="3"/>
                        <a:pt x="34" y="3"/>
                        <a:pt x="34" y="3"/>
                      </a:cubicBezTo>
                      <a:cubicBezTo>
                        <a:pt x="34" y="2"/>
                        <a:pt x="34" y="2"/>
                        <a:pt x="34" y="2"/>
                      </a:cubicBezTo>
                      <a:cubicBezTo>
                        <a:pt x="34" y="2"/>
                        <a:pt x="34" y="2"/>
                        <a:pt x="34" y="2"/>
                      </a:cubicBezTo>
                      <a:cubicBezTo>
                        <a:pt x="34" y="1"/>
                        <a:pt x="34" y="1"/>
                        <a:pt x="33" y="1"/>
                      </a:cubicBezTo>
                      <a:cubicBezTo>
                        <a:pt x="33" y="0"/>
                        <a:pt x="33" y="0"/>
                        <a:pt x="32" y="0"/>
                      </a:cubicBezTo>
                      <a:cubicBezTo>
                        <a:pt x="32" y="0"/>
                        <a:pt x="31" y="0"/>
                        <a:pt x="31" y="0"/>
                      </a:cubicBezTo>
                      <a:cubicBezTo>
                        <a:pt x="29" y="0"/>
                        <a:pt x="28" y="0"/>
                        <a:pt x="2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Freeform 41"/>
                <p:cNvSpPr>
                  <a:spLocks noEditPoints="1"/>
                </p:cNvSpPr>
                <p:nvPr/>
              </p:nvSpPr>
              <p:spPr bwMode="auto">
                <a:xfrm>
                  <a:off x="3902" y="1838"/>
                  <a:ext cx="301" cy="585"/>
                </a:xfrm>
                <a:custGeom>
                  <a:avLst/>
                  <a:gdLst>
                    <a:gd name="T0" fmla="*/ 51 w 126"/>
                    <a:gd name="T1" fmla="*/ 38 h 245"/>
                    <a:gd name="T2" fmla="*/ 34 w 126"/>
                    <a:gd name="T3" fmla="*/ 3 h 245"/>
                    <a:gd name="T4" fmla="*/ 35 w 126"/>
                    <a:gd name="T5" fmla="*/ 9 h 245"/>
                    <a:gd name="T6" fmla="*/ 34 w 126"/>
                    <a:gd name="T7" fmla="*/ 18 h 245"/>
                    <a:gd name="T8" fmla="*/ 22 w 126"/>
                    <a:gd name="T9" fmla="*/ 26 h 245"/>
                    <a:gd name="T10" fmla="*/ 39 w 126"/>
                    <a:gd name="T11" fmla="*/ 42 h 245"/>
                    <a:gd name="T12" fmla="*/ 48 w 126"/>
                    <a:gd name="T13" fmla="*/ 45 h 245"/>
                    <a:gd name="T14" fmla="*/ 59 w 126"/>
                    <a:gd name="T15" fmla="*/ 54 h 245"/>
                    <a:gd name="T16" fmla="*/ 58 w 126"/>
                    <a:gd name="T17" fmla="*/ 43 h 245"/>
                    <a:gd name="T18" fmla="*/ 65 w 126"/>
                    <a:gd name="T19" fmla="*/ 49 h 245"/>
                    <a:gd name="T20" fmla="*/ 67 w 126"/>
                    <a:gd name="T21" fmla="*/ 34 h 245"/>
                    <a:gd name="T22" fmla="*/ 74 w 126"/>
                    <a:gd name="T23" fmla="*/ 44 h 245"/>
                    <a:gd name="T24" fmla="*/ 78 w 126"/>
                    <a:gd name="T25" fmla="*/ 55 h 245"/>
                    <a:gd name="T26" fmla="*/ 85 w 126"/>
                    <a:gd name="T27" fmla="*/ 56 h 245"/>
                    <a:gd name="T28" fmla="*/ 90 w 126"/>
                    <a:gd name="T29" fmla="*/ 63 h 245"/>
                    <a:gd name="T30" fmla="*/ 80 w 126"/>
                    <a:gd name="T31" fmla="*/ 65 h 245"/>
                    <a:gd name="T32" fmla="*/ 71 w 126"/>
                    <a:gd name="T33" fmla="*/ 66 h 245"/>
                    <a:gd name="T34" fmla="*/ 64 w 126"/>
                    <a:gd name="T35" fmla="*/ 63 h 245"/>
                    <a:gd name="T36" fmla="*/ 56 w 126"/>
                    <a:gd name="T37" fmla="*/ 58 h 245"/>
                    <a:gd name="T38" fmla="*/ 48 w 126"/>
                    <a:gd name="T39" fmla="*/ 53 h 245"/>
                    <a:gd name="T40" fmla="*/ 32 w 126"/>
                    <a:gd name="T41" fmla="*/ 54 h 245"/>
                    <a:gd name="T42" fmla="*/ 24 w 126"/>
                    <a:gd name="T43" fmla="*/ 58 h 245"/>
                    <a:gd name="T44" fmla="*/ 14 w 126"/>
                    <a:gd name="T45" fmla="*/ 72 h 245"/>
                    <a:gd name="T46" fmla="*/ 6 w 126"/>
                    <a:gd name="T47" fmla="*/ 80 h 245"/>
                    <a:gd name="T48" fmla="*/ 1 w 126"/>
                    <a:gd name="T49" fmla="*/ 96 h 245"/>
                    <a:gd name="T50" fmla="*/ 1 w 126"/>
                    <a:gd name="T51" fmla="*/ 109 h 245"/>
                    <a:gd name="T52" fmla="*/ 9 w 126"/>
                    <a:gd name="T53" fmla="*/ 120 h 245"/>
                    <a:gd name="T54" fmla="*/ 21 w 126"/>
                    <a:gd name="T55" fmla="*/ 132 h 245"/>
                    <a:gd name="T56" fmla="*/ 33 w 126"/>
                    <a:gd name="T57" fmla="*/ 138 h 245"/>
                    <a:gd name="T58" fmla="*/ 43 w 126"/>
                    <a:gd name="T59" fmla="*/ 139 h 245"/>
                    <a:gd name="T60" fmla="*/ 57 w 126"/>
                    <a:gd name="T61" fmla="*/ 135 h 245"/>
                    <a:gd name="T62" fmla="*/ 67 w 126"/>
                    <a:gd name="T63" fmla="*/ 140 h 245"/>
                    <a:gd name="T64" fmla="*/ 68 w 126"/>
                    <a:gd name="T65" fmla="*/ 153 h 245"/>
                    <a:gd name="T66" fmla="*/ 76 w 126"/>
                    <a:gd name="T67" fmla="*/ 168 h 245"/>
                    <a:gd name="T68" fmla="*/ 77 w 126"/>
                    <a:gd name="T69" fmla="*/ 181 h 245"/>
                    <a:gd name="T70" fmla="*/ 71 w 126"/>
                    <a:gd name="T71" fmla="*/ 194 h 245"/>
                    <a:gd name="T72" fmla="*/ 71 w 126"/>
                    <a:gd name="T73" fmla="*/ 214 h 245"/>
                    <a:gd name="T74" fmla="*/ 72 w 126"/>
                    <a:gd name="T75" fmla="*/ 234 h 245"/>
                    <a:gd name="T76" fmla="*/ 81 w 126"/>
                    <a:gd name="T77" fmla="*/ 242 h 245"/>
                    <a:gd name="T78" fmla="*/ 97 w 126"/>
                    <a:gd name="T79" fmla="*/ 232 h 245"/>
                    <a:gd name="T80" fmla="*/ 100 w 126"/>
                    <a:gd name="T81" fmla="*/ 221 h 245"/>
                    <a:gd name="T82" fmla="*/ 108 w 126"/>
                    <a:gd name="T83" fmla="*/ 206 h 245"/>
                    <a:gd name="T84" fmla="*/ 119 w 126"/>
                    <a:gd name="T85" fmla="*/ 181 h 245"/>
                    <a:gd name="T86" fmla="*/ 122 w 126"/>
                    <a:gd name="T87" fmla="*/ 158 h 245"/>
                    <a:gd name="T88" fmla="*/ 124 w 126"/>
                    <a:gd name="T89" fmla="*/ 142 h 245"/>
                    <a:gd name="T90" fmla="*/ 122 w 126"/>
                    <a:gd name="T91" fmla="*/ 116 h 245"/>
                    <a:gd name="T92" fmla="*/ 116 w 126"/>
                    <a:gd name="T93" fmla="*/ 107 h 245"/>
                    <a:gd name="T94" fmla="*/ 106 w 126"/>
                    <a:gd name="T95" fmla="*/ 90 h 245"/>
                    <a:gd name="T96" fmla="*/ 99 w 126"/>
                    <a:gd name="T97" fmla="*/ 76 h 245"/>
                    <a:gd name="T98" fmla="*/ 103 w 126"/>
                    <a:gd name="T99" fmla="*/ 82 h 245"/>
                    <a:gd name="T100" fmla="*/ 111 w 126"/>
                    <a:gd name="T101" fmla="*/ 95 h 245"/>
                    <a:gd name="T102" fmla="*/ 116 w 126"/>
                    <a:gd name="T103" fmla="*/ 105 h 245"/>
                    <a:gd name="T104" fmla="*/ 118 w 126"/>
                    <a:gd name="T105" fmla="*/ 84 h 245"/>
                    <a:gd name="T106" fmla="*/ 115 w 126"/>
                    <a:gd name="T107" fmla="*/ 77 h 245"/>
                    <a:gd name="T108" fmla="*/ 110 w 126"/>
                    <a:gd name="T109" fmla="*/ 69 h 245"/>
                    <a:gd name="T110" fmla="*/ 106 w 126"/>
                    <a:gd name="T111" fmla="*/ 62 h 245"/>
                    <a:gd name="T112" fmla="*/ 99 w 126"/>
                    <a:gd name="T113" fmla="*/ 52 h 245"/>
                    <a:gd name="T114" fmla="*/ 80 w 126"/>
                    <a:gd name="T115" fmla="*/ 31 h 245"/>
                    <a:gd name="T116" fmla="*/ 62 w 126"/>
                    <a:gd name="T117" fmla="*/ 17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26" h="245">
                      <a:moveTo>
                        <a:pt x="49" y="38"/>
                      </a:moveTo>
                      <a:cubicBezTo>
                        <a:pt x="49" y="38"/>
                        <a:pt x="49" y="38"/>
                        <a:pt x="49" y="38"/>
                      </a:cubicBezTo>
                      <a:cubicBezTo>
                        <a:pt x="49" y="37"/>
                        <a:pt x="49" y="37"/>
                        <a:pt x="49" y="37"/>
                      </a:cubicBezTo>
                      <a:cubicBezTo>
                        <a:pt x="48" y="37"/>
                        <a:pt x="48" y="37"/>
                        <a:pt x="48" y="37"/>
                      </a:cubicBezTo>
                      <a:cubicBezTo>
                        <a:pt x="47" y="37"/>
                        <a:pt x="46" y="36"/>
                        <a:pt x="46" y="35"/>
                      </a:cubicBezTo>
                      <a:cubicBezTo>
                        <a:pt x="46" y="34"/>
                        <a:pt x="46" y="34"/>
                        <a:pt x="46" y="34"/>
                      </a:cubicBezTo>
                      <a:cubicBezTo>
                        <a:pt x="46" y="34"/>
                        <a:pt x="46" y="34"/>
                        <a:pt x="46" y="34"/>
                      </a:cubicBezTo>
                      <a:cubicBezTo>
                        <a:pt x="47" y="34"/>
                        <a:pt x="47" y="35"/>
                        <a:pt x="47" y="35"/>
                      </a:cubicBezTo>
                      <a:cubicBezTo>
                        <a:pt x="47" y="35"/>
                        <a:pt x="47" y="35"/>
                        <a:pt x="47" y="35"/>
                      </a:cubicBezTo>
                      <a:cubicBezTo>
                        <a:pt x="47" y="36"/>
                        <a:pt x="47" y="36"/>
                        <a:pt x="47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48" y="36"/>
                        <a:pt x="48" y="36"/>
                        <a:pt x="49" y="37"/>
                      </a:cubicBezTo>
                      <a:cubicBezTo>
                        <a:pt x="50" y="37"/>
                        <a:pt x="50" y="37"/>
                        <a:pt x="50" y="37"/>
                      </a:cubicBezTo>
                      <a:cubicBezTo>
                        <a:pt x="50" y="37"/>
                        <a:pt x="50" y="37"/>
                        <a:pt x="51" y="38"/>
                      </a:cubicBezTo>
                      <a:cubicBezTo>
                        <a:pt x="51" y="38"/>
                        <a:pt x="52" y="38"/>
                        <a:pt x="52" y="38"/>
                      </a:cubicBezTo>
                      <a:cubicBezTo>
                        <a:pt x="52" y="39"/>
                        <a:pt x="52" y="39"/>
                        <a:pt x="52" y="39"/>
                      </a:cubicBezTo>
                      <a:cubicBezTo>
                        <a:pt x="53" y="39"/>
                        <a:pt x="53" y="39"/>
                        <a:pt x="53" y="39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2" y="40"/>
                        <a:pt x="52" y="40"/>
                        <a:pt x="52" y="40"/>
                      </a:cubicBezTo>
                      <a:cubicBezTo>
                        <a:pt x="52" y="40"/>
                        <a:pt x="52" y="40"/>
                        <a:pt x="52" y="40"/>
                      </a:cubicBezTo>
                      <a:cubicBezTo>
                        <a:pt x="52" y="38"/>
                        <a:pt x="52" y="38"/>
                        <a:pt x="52" y="38"/>
                      </a:cubicBezTo>
                      <a:cubicBezTo>
                        <a:pt x="51" y="38"/>
                        <a:pt x="51" y="38"/>
                        <a:pt x="51" y="38"/>
                      </a:cubicBezTo>
                      <a:cubicBezTo>
                        <a:pt x="50" y="38"/>
                        <a:pt x="50" y="38"/>
                        <a:pt x="50" y="38"/>
                      </a:cubicBezTo>
                      <a:cubicBezTo>
                        <a:pt x="50" y="38"/>
                        <a:pt x="50" y="38"/>
                        <a:pt x="50" y="38"/>
                      </a:cubicBezTo>
                      <a:cubicBezTo>
                        <a:pt x="49" y="38"/>
                        <a:pt x="49" y="38"/>
                        <a:pt x="49" y="38"/>
                      </a:cubicBezTo>
                      <a:cubicBezTo>
                        <a:pt x="49" y="38"/>
                        <a:pt x="49" y="38"/>
                        <a:pt x="49" y="38"/>
                      </a:cubicBezTo>
                      <a:moveTo>
                        <a:pt x="34" y="0"/>
                      </a:moveTo>
                      <a:cubicBezTo>
                        <a:pt x="34" y="3"/>
                        <a:pt x="34" y="3"/>
                        <a:pt x="34" y="3"/>
                      </a:cubicBezTo>
                      <a:cubicBezTo>
                        <a:pt x="34" y="4"/>
                        <a:pt x="34" y="4"/>
                        <a:pt x="35" y="4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5" y="5"/>
                        <a:pt x="35" y="5"/>
                        <a:pt x="35" y="5"/>
                      </a:cubicBezTo>
                      <a:cubicBezTo>
                        <a:pt x="35" y="5"/>
                        <a:pt x="35" y="5"/>
                        <a:pt x="35" y="5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5" y="6"/>
                        <a:pt x="35" y="6"/>
                        <a:pt x="36" y="7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7" y="7"/>
                        <a:pt x="37" y="7"/>
                        <a:pt x="37" y="7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7" y="10"/>
                        <a:pt x="37" y="10"/>
                        <a:pt x="37" y="10"/>
                      </a:cubicBezTo>
                      <a:cubicBezTo>
                        <a:pt x="37" y="10"/>
                        <a:pt x="37" y="10"/>
                        <a:pt x="37" y="10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5" y="13"/>
                        <a:pt x="35" y="14"/>
                        <a:pt x="36" y="14"/>
                      </a:cubicBezTo>
                      <a:cubicBezTo>
                        <a:pt x="37" y="15"/>
                        <a:pt x="37" y="15"/>
                        <a:pt x="38" y="15"/>
                      </a:cubicBezTo>
                      <a:cubicBezTo>
                        <a:pt x="38" y="16"/>
                        <a:pt x="38" y="16"/>
                        <a:pt x="38" y="16"/>
                      </a:cubicBezTo>
                      <a:cubicBezTo>
                        <a:pt x="38" y="16"/>
                        <a:pt x="38" y="17"/>
                        <a:pt x="39" y="17"/>
                      </a:cubicBezTo>
                      <a:cubicBezTo>
                        <a:pt x="40" y="18"/>
                        <a:pt x="40" y="18"/>
                        <a:pt x="40" y="18"/>
                      </a:cubicBezTo>
                      <a:cubicBezTo>
                        <a:pt x="40" y="18"/>
                        <a:pt x="40" y="18"/>
                        <a:pt x="40" y="18"/>
                      </a:cubicBezTo>
                      <a:cubicBezTo>
                        <a:pt x="39" y="18"/>
                        <a:pt x="39" y="18"/>
                        <a:pt x="39" y="18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8" y="18"/>
                        <a:pt x="38" y="18"/>
                        <a:pt x="38" y="18"/>
                      </a:cubicBezTo>
                      <a:cubicBezTo>
                        <a:pt x="35" y="18"/>
                        <a:pt x="35" y="18"/>
                        <a:pt x="35" y="18"/>
                      </a:cubicBezTo>
                      <a:cubicBezTo>
                        <a:pt x="34" y="18"/>
                        <a:pt x="34" y="18"/>
                        <a:pt x="34" y="18"/>
                      </a:cubicBezTo>
                      <a:cubicBezTo>
                        <a:pt x="34" y="18"/>
                        <a:pt x="34" y="18"/>
                        <a:pt x="34" y="18"/>
                      </a:cubicBezTo>
                      <a:cubicBezTo>
                        <a:pt x="33" y="18"/>
                        <a:pt x="33" y="19"/>
                        <a:pt x="32" y="19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1" y="20"/>
                        <a:pt x="31" y="20"/>
                        <a:pt x="31" y="20"/>
                      </a:cubicBezTo>
                      <a:cubicBezTo>
                        <a:pt x="29" y="20"/>
                        <a:pt x="29" y="20"/>
                        <a:pt x="29" y="20"/>
                      </a:cubicBezTo>
                      <a:cubicBezTo>
                        <a:pt x="28" y="20"/>
                        <a:pt x="28" y="20"/>
                        <a:pt x="28" y="21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6" y="21"/>
                        <a:pt x="25" y="21"/>
                        <a:pt x="24" y="22"/>
                      </a:cubicBezTo>
                      <a:cubicBezTo>
                        <a:pt x="24" y="23"/>
                        <a:pt x="23" y="23"/>
                        <a:pt x="23" y="24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2" y="25"/>
                        <a:pt x="22" y="26"/>
                        <a:pt x="22" y="26"/>
                      </a:cubicBezTo>
                      <a:cubicBezTo>
                        <a:pt x="21" y="26"/>
                        <a:pt x="21" y="27"/>
                        <a:pt x="20" y="27"/>
                      </a:cubicBez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1" y="31"/>
                        <a:pt x="23" y="33"/>
                        <a:pt x="25" y="34"/>
                      </a:cubicBezTo>
                      <a:cubicBezTo>
                        <a:pt x="25" y="35"/>
                        <a:pt x="26" y="36"/>
                        <a:pt x="27" y="36"/>
                      </a:cubicBezTo>
                      <a:cubicBezTo>
                        <a:pt x="29" y="39"/>
                        <a:pt x="31" y="42"/>
                        <a:pt x="31" y="45"/>
                      </a:cubicBezTo>
                      <a:cubicBezTo>
                        <a:pt x="31" y="46"/>
                        <a:pt x="31" y="46"/>
                        <a:pt x="31" y="46"/>
                      </a:cubicBezTo>
                      <a:cubicBezTo>
                        <a:pt x="32" y="46"/>
                        <a:pt x="32" y="46"/>
                        <a:pt x="32" y="46"/>
                      </a:cubicBezTo>
                      <a:cubicBezTo>
                        <a:pt x="34" y="46"/>
                        <a:pt x="34" y="44"/>
                        <a:pt x="34" y="43"/>
                      </a:cubicBezTo>
                      <a:cubicBezTo>
                        <a:pt x="34" y="42"/>
                        <a:pt x="34" y="42"/>
                        <a:pt x="34" y="42"/>
                      </a:cubicBezTo>
                      <a:cubicBezTo>
                        <a:pt x="35" y="42"/>
                        <a:pt x="35" y="42"/>
                        <a:pt x="35" y="42"/>
                      </a:cubicBezTo>
                      <a:cubicBezTo>
                        <a:pt x="35" y="42"/>
                        <a:pt x="35" y="42"/>
                        <a:pt x="35" y="42"/>
                      </a:cubicBezTo>
                      <a:cubicBezTo>
                        <a:pt x="38" y="42"/>
                        <a:pt x="38" y="42"/>
                        <a:pt x="38" y="42"/>
                      </a:cubicBezTo>
                      <a:cubicBezTo>
                        <a:pt x="39" y="42"/>
                        <a:pt x="39" y="42"/>
                        <a:pt x="39" y="42"/>
                      </a:cubicBezTo>
                      <a:cubicBezTo>
                        <a:pt x="39" y="42"/>
                        <a:pt x="39" y="42"/>
                        <a:pt x="39" y="42"/>
                      </a:cubicBezTo>
                      <a:cubicBezTo>
                        <a:pt x="39" y="42"/>
                        <a:pt x="40" y="42"/>
                        <a:pt x="40" y="41"/>
                      </a:cubicBezTo>
                      <a:cubicBezTo>
                        <a:pt x="40" y="41"/>
                        <a:pt x="41" y="40"/>
                        <a:pt x="41" y="40"/>
                      </a:cubicBezTo>
                      <a:cubicBezTo>
                        <a:pt x="41" y="40"/>
                        <a:pt x="41" y="40"/>
                        <a:pt x="41" y="40"/>
                      </a:cubicBezTo>
                      <a:cubicBezTo>
                        <a:pt x="42" y="40"/>
                        <a:pt x="42" y="40"/>
                        <a:pt x="42" y="41"/>
                      </a:cubicBezTo>
                      <a:cubicBezTo>
                        <a:pt x="43" y="41"/>
                        <a:pt x="43" y="41"/>
                        <a:pt x="43" y="41"/>
                      </a:cubicBezTo>
                      <a:cubicBezTo>
                        <a:pt x="43" y="41"/>
                        <a:pt x="43" y="42"/>
                        <a:pt x="44" y="42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5" y="42"/>
                        <a:pt x="45" y="42"/>
                        <a:pt x="46" y="42"/>
                      </a:cubicBezTo>
                      <a:cubicBezTo>
                        <a:pt x="46" y="42"/>
                        <a:pt x="46" y="43"/>
                        <a:pt x="46" y="43"/>
                      </a:cubicBezTo>
                      <a:cubicBezTo>
                        <a:pt x="47" y="44"/>
                        <a:pt x="47" y="44"/>
                        <a:pt x="47" y="44"/>
                      </a:cubicBezTo>
                      <a:cubicBezTo>
                        <a:pt x="47" y="44"/>
                        <a:pt x="47" y="45"/>
                        <a:pt x="48" y="45"/>
                      </a:cubicBezTo>
                      <a:cubicBezTo>
                        <a:pt x="48" y="45"/>
                        <a:pt x="48" y="45"/>
                        <a:pt x="48" y="45"/>
                      </a:cubicBezTo>
                      <a:cubicBezTo>
                        <a:pt x="50" y="45"/>
                        <a:pt x="50" y="45"/>
                        <a:pt x="50" y="45"/>
                      </a:cubicBezTo>
                      <a:cubicBezTo>
                        <a:pt x="50" y="45"/>
                        <a:pt x="50" y="45"/>
                        <a:pt x="50" y="45"/>
                      </a:cubicBezTo>
                      <a:cubicBezTo>
                        <a:pt x="49" y="46"/>
                        <a:pt x="49" y="46"/>
                        <a:pt x="49" y="46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6"/>
                        <a:pt x="52" y="46"/>
                        <a:pt x="53" y="47"/>
                      </a:cubicBezTo>
                      <a:cubicBezTo>
                        <a:pt x="54" y="47"/>
                        <a:pt x="54" y="48"/>
                        <a:pt x="54" y="48"/>
                      </a:cubicBezTo>
                      <a:cubicBezTo>
                        <a:pt x="54" y="53"/>
                        <a:pt x="54" y="53"/>
                        <a:pt x="54" y="53"/>
                      </a:cubicBezTo>
                      <a:cubicBezTo>
                        <a:pt x="55" y="53"/>
                        <a:pt x="55" y="53"/>
                        <a:pt x="55" y="53"/>
                      </a:cubicBezTo>
                      <a:cubicBezTo>
                        <a:pt x="55" y="53"/>
                        <a:pt x="55" y="53"/>
                        <a:pt x="55" y="53"/>
                      </a:cubicBezTo>
                      <a:cubicBezTo>
                        <a:pt x="55" y="53"/>
                        <a:pt x="55" y="53"/>
                        <a:pt x="55" y="53"/>
                      </a:cubicBezTo>
                      <a:cubicBezTo>
                        <a:pt x="55" y="53"/>
                        <a:pt x="55" y="53"/>
                        <a:pt x="55" y="53"/>
                      </a:cubicBezTo>
                      <a:cubicBezTo>
                        <a:pt x="55" y="55"/>
                        <a:pt x="55" y="55"/>
                        <a:pt x="55" y="55"/>
                      </a:cubicBezTo>
                      <a:cubicBezTo>
                        <a:pt x="59" y="55"/>
                        <a:pt x="59" y="55"/>
                        <a:pt x="59" y="55"/>
                      </a:cubicBezTo>
                      <a:cubicBezTo>
                        <a:pt x="59" y="54"/>
                        <a:pt x="59" y="54"/>
                        <a:pt x="59" y="54"/>
                      </a:cubicBezTo>
                      <a:cubicBezTo>
                        <a:pt x="59" y="53"/>
                        <a:pt x="59" y="53"/>
                        <a:pt x="59" y="53"/>
                      </a:cubicBezTo>
                      <a:cubicBezTo>
                        <a:pt x="59" y="53"/>
                        <a:pt x="59" y="53"/>
                        <a:pt x="59" y="53"/>
                      </a:cubicBezTo>
                      <a:cubicBezTo>
                        <a:pt x="60" y="52"/>
                        <a:pt x="60" y="52"/>
                        <a:pt x="60" y="51"/>
                      </a:cubicBezTo>
                      <a:cubicBezTo>
                        <a:pt x="60" y="51"/>
                        <a:pt x="60" y="51"/>
                        <a:pt x="60" y="51"/>
                      </a:cubicBezTo>
                      <a:cubicBezTo>
                        <a:pt x="60" y="45"/>
                        <a:pt x="60" y="45"/>
                        <a:pt x="60" y="45"/>
                      </a:cubicBezTo>
                      <a:cubicBezTo>
                        <a:pt x="60" y="44"/>
                        <a:pt x="59" y="44"/>
                        <a:pt x="59" y="44"/>
                      </a:cubicBezTo>
                      <a:cubicBezTo>
                        <a:pt x="59" y="44"/>
                        <a:pt x="59" y="44"/>
                        <a:pt x="59" y="44"/>
                      </a:cubicBezTo>
                      <a:cubicBezTo>
                        <a:pt x="58" y="43"/>
                        <a:pt x="57" y="43"/>
                        <a:pt x="56" y="42"/>
                      </a:cubicBezTo>
                      <a:cubicBezTo>
                        <a:pt x="57" y="42"/>
                        <a:pt x="57" y="42"/>
                        <a:pt x="57" y="42"/>
                      </a:cubicBezTo>
                      <a:cubicBezTo>
                        <a:pt x="57" y="42"/>
                        <a:pt x="57" y="42"/>
                        <a:pt x="57" y="42"/>
                      </a:cubicBezTo>
                      <a:cubicBezTo>
                        <a:pt x="58" y="42"/>
                        <a:pt x="58" y="42"/>
                        <a:pt x="58" y="42"/>
                      </a:cubicBezTo>
                      <a:cubicBezTo>
                        <a:pt x="58" y="42"/>
                        <a:pt x="58" y="42"/>
                        <a:pt x="58" y="42"/>
                      </a:cubicBezTo>
                      <a:cubicBezTo>
                        <a:pt x="58" y="42"/>
                        <a:pt x="58" y="42"/>
                        <a:pt x="58" y="42"/>
                      </a:cubicBezTo>
                      <a:cubicBezTo>
                        <a:pt x="58" y="43"/>
                        <a:pt x="58" y="43"/>
                        <a:pt x="58" y="43"/>
                      </a:cubicBezTo>
                      <a:cubicBezTo>
                        <a:pt x="59" y="43"/>
                        <a:pt x="59" y="43"/>
                        <a:pt x="59" y="43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61" y="43"/>
                        <a:pt x="61" y="43"/>
                        <a:pt x="61" y="43"/>
                      </a:cubicBezTo>
                      <a:cubicBezTo>
                        <a:pt x="61" y="43"/>
                        <a:pt x="61" y="43"/>
                        <a:pt x="61" y="43"/>
                      </a:cubicBezTo>
                      <a:cubicBezTo>
                        <a:pt x="61" y="43"/>
                        <a:pt x="61" y="43"/>
                        <a:pt x="61" y="43"/>
                      </a:cubicBezTo>
                      <a:cubicBezTo>
                        <a:pt x="61" y="44"/>
                        <a:pt x="61" y="44"/>
                        <a:pt x="61" y="44"/>
                      </a:cubicBezTo>
                      <a:cubicBezTo>
                        <a:pt x="61" y="45"/>
                        <a:pt x="62" y="46"/>
                        <a:pt x="62" y="46"/>
                      </a:cubicBezTo>
                      <a:cubicBezTo>
                        <a:pt x="63" y="47"/>
                        <a:pt x="63" y="47"/>
                        <a:pt x="63" y="47"/>
                      </a:cubicBezTo>
                      <a:cubicBezTo>
                        <a:pt x="63" y="47"/>
                        <a:pt x="63" y="47"/>
                        <a:pt x="63" y="47"/>
                      </a:cubicBezTo>
                      <a:cubicBezTo>
                        <a:pt x="63" y="47"/>
                        <a:pt x="63" y="47"/>
                        <a:pt x="63" y="47"/>
                      </a:cubicBezTo>
                      <a:cubicBezTo>
                        <a:pt x="64" y="48"/>
                        <a:pt x="64" y="48"/>
                        <a:pt x="64" y="48"/>
                      </a:cubicBezTo>
                      <a:cubicBezTo>
                        <a:pt x="65" y="48"/>
                        <a:pt x="65" y="48"/>
                        <a:pt x="65" y="49"/>
                      </a:cubicBezTo>
                      <a:cubicBezTo>
                        <a:pt x="65" y="49"/>
                        <a:pt x="65" y="49"/>
                        <a:pt x="65" y="49"/>
                      </a:cubicBezTo>
                      <a:cubicBezTo>
                        <a:pt x="65" y="49"/>
                        <a:pt x="65" y="49"/>
                        <a:pt x="65" y="49"/>
                      </a:cubicBezTo>
                      <a:cubicBezTo>
                        <a:pt x="66" y="50"/>
                        <a:pt x="66" y="50"/>
                        <a:pt x="67" y="50"/>
                      </a:cubicBez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67" y="50"/>
                        <a:pt x="68" y="50"/>
                        <a:pt x="69" y="49"/>
                      </a:cubicBezTo>
                      <a:cubicBezTo>
                        <a:pt x="69" y="49"/>
                        <a:pt x="69" y="49"/>
                        <a:pt x="69" y="48"/>
                      </a:cubicBezTo>
                      <a:cubicBezTo>
                        <a:pt x="69" y="48"/>
                        <a:pt x="69" y="48"/>
                        <a:pt x="69" y="48"/>
                      </a:cubicBezTo>
                      <a:cubicBezTo>
                        <a:pt x="70" y="47"/>
                        <a:pt x="70" y="46"/>
                        <a:pt x="70" y="44"/>
                      </a:cubicBezTo>
                      <a:cubicBezTo>
                        <a:pt x="70" y="42"/>
                        <a:pt x="69" y="40"/>
                        <a:pt x="67" y="38"/>
                      </a:cubicBezTo>
                      <a:cubicBezTo>
                        <a:pt x="67" y="38"/>
                        <a:pt x="67" y="38"/>
                        <a:pt x="67" y="38"/>
                      </a:cubicBezTo>
                      <a:cubicBezTo>
                        <a:pt x="67" y="37"/>
                        <a:pt x="66" y="37"/>
                        <a:pt x="66" y="36"/>
                      </a:cubicBezTo>
                      <a:cubicBezTo>
                        <a:pt x="66" y="36"/>
                        <a:pt x="66" y="36"/>
                        <a:pt x="66" y="36"/>
                      </a:cubicBezTo>
                      <a:cubicBezTo>
                        <a:pt x="66" y="36"/>
                        <a:pt x="66" y="35"/>
                        <a:pt x="66" y="35"/>
                      </a:cubicBezTo>
                      <a:cubicBezTo>
                        <a:pt x="67" y="34"/>
                        <a:pt x="67" y="34"/>
                        <a:pt x="67" y="34"/>
                      </a:cubicBezTo>
                      <a:cubicBezTo>
                        <a:pt x="67" y="34"/>
                        <a:pt x="67" y="34"/>
                        <a:pt x="67" y="34"/>
                      </a:cubicBezTo>
                      <a:cubicBezTo>
                        <a:pt x="68" y="34"/>
                        <a:pt x="69" y="35"/>
                        <a:pt x="70" y="35"/>
                      </a:cubicBezTo>
                      <a:cubicBezTo>
                        <a:pt x="71" y="36"/>
                        <a:pt x="71" y="36"/>
                        <a:pt x="72" y="36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3" y="37"/>
                        <a:pt x="74" y="37"/>
                        <a:pt x="74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4" y="38"/>
                        <a:pt x="74" y="39"/>
                        <a:pt x="75" y="39"/>
                      </a:cubicBezTo>
                      <a:cubicBezTo>
                        <a:pt x="76" y="39"/>
                        <a:pt x="76" y="39"/>
                        <a:pt x="76" y="39"/>
                      </a:cubicBezTo>
                      <a:cubicBezTo>
                        <a:pt x="76" y="40"/>
                        <a:pt x="77" y="40"/>
                        <a:pt x="78" y="41"/>
                      </a:cubicBezTo>
                      <a:cubicBezTo>
                        <a:pt x="78" y="42"/>
                        <a:pt x="78" y="42"/>
                        <a:pt x="78" y="42"/>
                      </a:cubicBezTo>
                      <a:cubicBezTo>
                        <a:pt x="78" y="42"/>
                        <a:pt x="78" y="42"/>
                        <a:pt x="79" y="43"/>
                      </a:cubicBezTo>
                      <a:cubicBezTo>
                        <a:pt x="76" y="43"/>
                        <a:pt x="76" y="43"/>
                        <a:pt x="76" y="43"/>
                      </a:cubicBezTo>
                      <a:cubicBezTo>
                        <a:pt x="75" y="43"/>
                        <a:pt x="74" y="43"/>
                        <a:pt x="74" y="44"/>
                      </a:cubicBezTo>
                      <a:cubicBezTo>
                        <a:pt x="74" y="44"/>
                        <a:pt x="74" y="44"/>
                        <a:pt x="74" y="44"/>
                      </a:cubicBezTo>
                      <a:cubicBezTo>
                        <a:pt x="74" y="44"/>
                        <a:pt x="74" y="44"/>
                        <a:pt x="74" y="44"/>
                      </a:cubicBezTo>
                      <a:cubicBezTo>
                        <a:pt x="74" y="44"/>
                        <a:pt x="74" y="44"/>
                        <a:pt x="74" y="44"/>
                      </a:cubicBezTo>
                      <a:cubicBezTo>
                        <a:pt x="74" y="44"/>
                        <a:pt x="74" y="44"/>
                        <a:pt x="74" y="44"/>
                      </a:cubicBezTo>
                      <a:cubicBezTo>
                        <a:pt x="73" y="44"/>
                        <a:pt x="73" y="44"/>
                        <a:pt x="73" y="44"/>
                      </a:cubicBezTo>
                      <a:cubicBezTo>
                        <a:pt x="73" y="45"/>
                        <a:pt x="73" y="45"/>
                        <a:pt x="73" y="45"/>
                      </a:cubicBezTo>
                      <a:cubicBezTo>
                        <a:pt x="73" y="46"/>
                        <a:pt x="73" y="48"/>
                        <a:pt x="74" y="49"/>
                      </a:cubicBezTo>
                      <a:cubicBezTo>
                        <a:pt x="74" y="49"/>
                        <a:pt x="74" y="49"/>
                        <a:pt x="74" y="49"/>
                      </a:cubicBezTo>
                      <a:cubicBezTo>
                        <a:pt x="74" y="50"/>
                        <a:pt x="74" y="50"/>
                        <a:pt x="75" y="50"/>
                      </a:cubicBezTo>
                      <a:cubicBezTo>
                        <a:pt x="76" y="50"/>
                        <a:pt x="76" y="50"/>
                        <a:pt x="76" y="50"/>
                      </a:cubicBezTo>
                      <a:cubicBezTo>
                        <a:pt x="76" y="51"/>
                        <a:pt x="76" y="51"/>
                        <a:pt x="76" y="51"/>
                      </a:cubicBezTo>
                      <a:cubicBezTo>
                        <a:pt x="76" y="51"/>
                        <a:pt x="76" y="53"/>
                        <a:pt x="77" y="53"/>
                      </a:cubicBezTo>
                      <a:cubicBezTo>
                        <a:pt x="78" y="53"/>
                        <a:pt x="78" y="53"/>
                        <a:pt x="78" y="53"/>
                      </a:cubicBezTo>
                      <a:cubicBezTo>
                        <a:pt x="78" y="53"/>
                        <a:pt x="78" y="53"/>
                        <a:pt x="78" y="53"/>
                      </a:cubicBezTo>
                      <a:cubicBezTo>
                        <a:pt x="78" y="53"/>
                        <a:pt x="78" y="53"/>
                        <a:pt x="78" y="53"/>
                      </a:cubicBezTo>
                      <a:cubicBezTo>
                        <a:pt x="78" y="55"/>
                        <a:pt x="78" y="55"/>
                        <a:pt x="78" y="55"/>
                      </a:cubicBezTo>
                      <a:cubicBezTo>
                        <a:pt x="79" y="55"/>
                        <a:pt x="79" y="55"/>
                        <a:pt x="79" y="55"/>
                      </a:cubicBezTo>
                      <a:cubicBezTo>
                        <a:pt x="80" y="55"/>
                        <a:pt x="80" y="55"/>
                        <a:pt x="81" y="55"/>
                      </a:cubicBezTo>
                      <a:cubicBezTo>
                        <a:pt x="81" y="56"/>
                        <a:pt x="82" y="56"/>
                        <a:pt x="83" y="56"/>
                      </a:cubicBezTo>
                      <a:cubicBezTo>
                        <a:pt x="84" y="56"/>
                        <a:pt x="84" y="56"/>
                        <a:pt x="84" y="56"/>
                      </a:cubicBezTo>
                      <a:cubicBezTo>
                        <a:pt x="85" y="56"/>
                        <a:pt x="85" y="56"/>
                        <a:pt x="85" y="56"/>
                      </a:cubicBezTo>
                      <a:cubicBezTo>
                        <a:pt x="85" y="55"/>
                        <a:pt x="85" y="55"/>
                        <a:pt x="85" y="55"/>
                      </a:cubicBezTo>
                      <a:cubicBezTo>
                        <a:pt x="85" y="55"/>
                        <a:pt x="85" y="55"/>
                        <a:pt x="85" y="55"/>
                      </a:cubicBezTo>
                      <a:cubicBezTo>
                        <a:pt x="85" y="55"/>
                        <a:pt x="85" y="55"/>
                        <a:pt x="85" y="55"/>
                      </a:cubicBezTo>
                      <a:cubicBezTo>
                        <a:pt x="85" y="55"/>
                        <a:pt x="85" y="55"/>
                        <a:pt x="85" y="55"/>
                      </a:cubicBezTo>
                      <a:cubicBezTo>
                        <a:pt x="85" y="55"/>
                        <a:pt x="85" y="55"/>
                        <a:pt x="85" y="55"/>
                      </a:cubicBezTo>
                      <a:cubicBezTo>
                        <a:pt x="85" y="55"/>
                        <a:pt x="85" y="55"/>
                        <a:pt x="85" y="55"/>
                      </a:cubicBezTo>
                      <a:cubicBezTo>
                        <a:pt x="85" y="55"/>
                        <a:pt x="86" y="55"/>
                        <a:pt x="86" y="55"/>
                      </a:cubicBezTo>
                      <a:cubicBezTo>
                        <a:pt x="86" y="55"/>
                        <a:pt x="86" y="55"/>
                        <a:pt x="86" y="55"/>
                      </a:cubicBezTo>
                      <a:cubicBezTo>
                        <a:pt x="85" y="56"/>
                        <a:pt x="85" y="56"/>
                        <a:pt x="85" y="56"/>
                      </a:cubicBezTo>
                      <a:cubicBezTo>
                        <a:pt x="86" y="56"/>
                        <a:pt x="86" y="56"/>
                        <a:pt x="86" y="56"/>
                      </a:cubicBezTo>
                      <a:cubicBezTo>
                        <a:pt x="87" y="56"/>
                        <a:pt x="87" y="56"/>
                        <a:pt x="87" y="56"/>
                      </a:cubicBezTo>
                      <a:cubicBezTo>
                        <a:pt x="87" y="56"/>
                        <a:pt x="87" y="56"/>
                        <a:pt x="87" y="56"/>
                      </a:cubicBezTo>
                      <a:cubicBezTo>
                        <a:pt x="87" y="57"/>
                        <a:pt x="87" y="57"/>
                        <a:pt x="87" y="57"/>
                      </a:cubicBezTo>
                      <a:cubicBezTo>
                        <a:pt x="87" y="59"/>
                        <a:pt x="87" y="59"/>
                        <a:pt x="87" y="59"/>
                      </a:cubicBezTo>
                      <a:cubicBezTo>
                        <a:pt x="87" y="59"/>
                        <a:pt x="87" y="59"/>
                        <a:pt x="87" y="59"/>
                      </a:cubicBezTo>
                      <a:cubicBezTo>
                        <a:pt x="87" y="59"/>
                        <a:pt x="87" y="60"/>
                        <a:pt x="88" y="60"/>
                      </a:cubicBezTo>
                      <a:cubicBezTo>
                        <a:pt x="88" y="60"/>
                        <a:pt x="88" y="60"/>
                        <a:pt x="88" y="60"/>
                      </a:cubicBezTo>
                      <a:cubicBezTo>
                        <a:pt x="88" y="60"/>
                        <a:pt x="88" y="60"/>
                        <a:pt x="88" y="60"/>
                      </a:cubicBezTo>
                      <a:cubicBezTo>
                        <a:pt x="88" y="62"/>
                        <a:pt x="88" y="62"/>
                        <a:pt x="88" y="62"/>
                      </a:cubicBezTo>
                      <a:cubicBezTo>
                        <a:pt x="88" y="62"/>
                        <a:pt x="88" y="62"/>
                        <a:pt x="88" y="62"/>
                      </a:cubicBezTo>
                      <a:cubicBezTo>
                        <a:pt x="88" y="63"/>
                        <a:pt x="88" y="63"/>
                        <a:pt x="88" y="63"/>
                      </a:cubicBezTo>
                      <a:cubicBezTo>
                        <a:pt x="89" y="63"/>
                        <a:pt x="89" y="63"/>
                        <a:pt x="89" y="63"/>
                      </a:cubicBezTo>
                      <a:cubicBezTo>
                        <a:pt x="90" y="63"/>
                        <a:pt x="90" y="63"/>
                        <a:pt x="90" y="63"/>
                      </a:cubicBezTo>
                      <a:cubicBezTo>
                        <a:pt x="90" y="65"/>
                        <a:pt x="90" y="65"/>
                        <a:pt x="90" y="65"/>
                      </a:cubicBezTo>
                      <a:cubicBezTo>
                        <a:pt x="90" y="65"/>
                        <a:pt x="90" y="65"/>
                        <a:pt x="90" y="65"/>
                      </a:cubicBezTo>
                      <a:cubicBezTo>
                        <a:pt x="90" y="66"/>
                        <a:pt x="89" y="66"/>
                        <a:pt x="89" y="66"/>
                      </a:cubicBezTo>
                      <a:cubicBezTo>
                        <a:pt x="88" y="66"/>
                        <a:pt x="88" y="66"/>
                        <a:pt x="88" y="66"/>
                      </a:cubicBezTo>
                      <a:cubicBezTo>
                        <a:pt x="87" y="65"/>
                        <a:pt x="87" y="65"/>
                        <a:pt x="87" y="65"/>
                      </a:cubicBezTo>
                      <a:cubicBezTo>
                        <a:pt x="87" y="67"/>
                        <a:pt x="87" y="67"/>
                        <a:pt x="87" y="67"/>
                      </a:cubicBezTo>
                      <a:cubicBezTo>
                        <a:pt x="87" y="67"/>
                        <a:pt x="86" y="67"/>
                        <a:pt x="86" y="67"/>
                      </a:cubicBezTo>
                      <a:cubicBezTo>
                        <a:pt x="85" y="67"/>
                        <a:pt x="85" y="67"/>
                        <a:pt x="85" y="67"/>
                      </a:cubicBezTo>
                      <a:cubicBezTo>
                        <a:pt x="85" y="66"/>
                        <a:pt x="85" y="66"/>
                        <a:pt x="85" y="66"/>
                      </a:cubicBezTo>
                      <a:cubicBezTo>
                        <a:pt x="84" y="66"/>
                        <a:pt x="83" y="66"/>
                        <a:pt x="83" y="66"/>
                      </a:cubicBezTo>
                      <a:cubicBezTo>
                        <a:pt x="82" y="66"/>
                        <a:pt x="82" y="66"/>
                        <a:pt x="82" y="66"/>
                      </a:cubicBezTo>
                      <a:cubicBezTo>
                        <a:pt x="81" y="66"/>
                        <a:pt x="81" y="66"/>
                        <a:pt x="81" y="66"/>
                      </a:cubicBezTo>
                      <a:cubicBezTo>
                        <a:pt x="80" y="66"/>
                        <a:pt x="80" y="66"/>
                        <a:pt x="80" y="66"/>
                      </a:cubicBezTo>
                      <a:cubicBezTo>
                        <a:pt x="80" y="65"/>
                        <a:pt x="80" y="65"/>
                        <a:pt x="80" y="65"/>
                      </a:cubicBezTo>
                      <a:cubicBezTo>
                        <a:pt x="80" y="64"/>
                        <a:pt x="80" y="64"/>
                        <a:pt x="80" y="64"/>
                      </a:cubicBezTo>
                      <a:cubicBezTo>
                        <a:pt x="79" y="64"/>
                        <a:pt x="79" y="64"/>
                        <a:pt x="79" y="64"/>
                      </a:cubicBezTo>
                      <a:cubicBezTo>
                        <a:pt x="79" y="64"/>
                        <a:pt x="79" y="64"/>
                        <a:pt x="78" y="64"/>
                      </a:cubicBezTo>
                      <a:cubicBezTo>
                        <a:pt x="78" y="63"/>
                        <a:pt x="77" y="63"/>
                        <a:pt x="77" y="63"/>
                      </a:cubicBezTo>
                      <a:cubicBezTo>
                        <a:pt x="76" y="63"/>
                        <a:pt x="76" y="63"/>
                        <a:pt x="76" y="63"/>
                      </a:cubicBezTo>
                      <a:cubicBezTo>
                        <a:pt x="76" y="64"/>
                        <a:pt x="76" y="64"/>
                        <a:pt x="76" y="64"/>
                      </a:cubicBezTo>
                      <a:cubicBezTo>
                        <a:pt x="76" y="65"/>
                        <a:pt x="76" y="66"/>
                        <a:pt x="75" y="67"/>
                      </a:cubicBezTo>
                      <a:cubicBezTo>
                        <a:pt x="75" y="67"/>
                        <a:pt x="75" y="67"/>
                        <a:pt x="74" y="67"/>
                      </a:cubicBezTo>
                      <a:cubicBezTo>
                        <a:pt x="74" y="67"/>
                        <a:pt x="74" y="67"/>
                        <a:pt x="74" y="67"/>
                      </a:cubicBezTo>
                      <a:cubicBezTo>
                        <a:pt x="73" y="67"/>
                        <a:pt x="73" y="67"/>
                        <a:pt x="73" y="67"/>
                      </a:cubicBezTo>
                      <a:cubicBezTo>
                        <a:pt x="73" y="67"/>
                        <a:pt x="73" y="67"/>
                        <a:pt x="73" y="67"/>
                      </a:cubicBezTo>
                      <a:cubicBezTo>
                        <a:pt x="72" y="67"/>
                        <a:pt x="72" y="67"/>
                        <a:pt x="72" y="67"/>
                      </a:cubicBezTo>
                      <a:cubicBezTo>
                        <a:pt x="72" y="66"/>
                        <a:pt x="72" y="66"/>
                        <a:pt x="72" y="66"/>
                      </a:cubicBezTo>
                      <a:cubicBezTo>
                        <a:pt x="71" y="66"/>
                        <a:pt x="71" y="66"/>
                        <a:pt x="71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69" y="66"/>
                        <a:pt x="69" y="66"/>
                        <a:pt x="69" y="66"/>
                      </a:cubicBezTo>
                      <a:cubicBezTo>
                        <a:pt x="69" y="66"/>
                        <a:pt x="69" y="66"/>
                        <a:pt x="69" y="66"/>
                      </a:cubicBezTo>
                      <a:cubicBezTo>
                        <a:pt x="69" y="65"/>
                        <a:pt x="69" y="65"/>
                        <a:pt x="69" y="65"/>
                      </a:cubicBezTo>
                      <a:cubicBezTo>
                        <a:pt x="69" y="64"/>
                        <a:pt x="69" y="64"/>
                        <a:pt x="69" y="64"/>
                      </a:cubicBezTo>
                      <a:cubicBezTo>
                        <a:pt x="68" y="64"/>
                        <a:pt x="68" y="64"/>
                        <a:pt x="68" y="64"/>
                      </a:cubicBezTo>
                      <a:cubicBezTo>
                        <a:pt x="68" y="64"/>
                        <a:pt x="67" y="64"/>
                        <a:pt x="67" y="64"/>
                      </a:cubicBezTo>
                      <a:cubicBezTo>
                        <a:pt x="67" y="64"/>
                        <a:pt x="67" y="64"/>
                        <a:pt x="67" y="64"/>
                      </a:cubicBezTo>
                      <a:cubicBezTo>
                        <a:pt x="67" y="64"/>
                        <a:pt x="67" y="64"/>
                        <a:pt x="67" y="64"/>
                      </a:cubicBezTo>
                      <a:cubicBezTo>
                        <a:pt x="68" y="63"/>
                        <a:pt x="68" y="63"/>
                        <a:pt x="68" y="63"/>
                      </a:cubicBezTo>
                      <a:cubicBezTo>
                        <a:pt x="66" y="63"/>
                        <a:pt x="66" y="63"/>
                        <a:pt x="66" y="63"/>
                      </a:cubicBezTo>
                      <a:cubicBezTo>
                        <a:pt x="66" y="63"/>
                        <a:pt x="66" y="63"/>
                        <a:pt x="66" y="63"/>
                      </a:cubicBezTo>
                      <a:cubicBezTo>
                        <a:pt x="65" y="63"/>
                        <a:pt x="65" y="63"/>
                        <a:pt x="64" y="63"/>
                      </a:cubicBez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63" y="62"/>
                        <a:pt x="63" y="62"/>
                        <a:pt x="63" y="62"/>
                      </a:cubicBezTo>
                      <a:cubicBezTo>
                        <a:pt x="63" y="61"/>
                        <a:pt x="63" y="61"/>
                        <a:pt x="63" y="61"/>
                      </a:cubicBezTo>
                      <a:cubicBezTo>
                        <a:pt x="62" y="61"/>
                        <a:pt x="62" y="61"/>
                        <a:pt x="62" y="61"/>
                      </a:cubicBezTo>
                      <a:cubicBezTo>
                        <a:pt x="61" y="61"/>
                        <a:pt x="61" y="61"/>
                        <a:pt x="61" y="61"/>
                      </a:cubicBezTo>
                      <a:cubicBezTo>
                        <a:pt x="61" y="61"/>
                        <a:pt x="60" y="61"/>
                        <a:pt x="60" y="61"/>
                      </a:cubicBezTo>
                      <a:cubicBezTo>
                        <a:pt x="59" y="61"/>
                        <a:pt x="59" y="61"/>
                        <a:pt x="58" y="61"/>
                      </a:cubicBezTo>
                      <a:cubicBezTo>
                        <a:pt x="58" y="61"/>
                        <a:pt x="58" y="61"/>
                        <a:pt x="58" y="61"/>
                      </a:cubicBezTo>
                      <a:cubicBezTo>
                        <a:pt x="57" y="61"/>
                        <a:pt x="57" y="61"/>
                        <a:pt x="57" y="61"/>
                      </a:cubicBezTo>
                      <a:cubicBezTo>
                        <a:pt x="57" y="61"/>
                        <a:pt x="57" y="60"/>
                        <a:pt x="57" y="60"/>
                      </a:cubicBezTo>
                      <a:cubicBezTo>
                        <a:pt x="58" y="59"/>
                        <a:pt x="58" y="59"/>
                        <a:pt x="58" y="59"/>
                      </a:cubicBezTo>
                      <a:cubicBezTo>
                        <a:pt x="56" y="58"/>
                        <a:pt x="56" y="58"/>
                        <a:pt x="56" y="58"/>
                      </a:cubicBezTo>
                      <a:cubicBezTo>
                        <a:pt x="56" y="58"/>
                        <a:pt x="56" y="58"/>
                        <a:pt x="56" y="58"/>
                      </a:cubicBezTo>
                      <a:cubicBezTo>
                        <a:pt x="56" y="58"/>
                        <a:pt x="56" y="58"/>
                        <a:pt x="56" y="58"/>
                      </a:cubicBezTo>
                      <a:cubicBezTo>
                        <a:pt x="56" y="58"/>
                        <a:pt x="56" y="58"/>
                        <a:pt x="56" y="58"/>
                      </a:cubicBezTo>
                      <a:cubicBezTo>
                        <a:pt x="56" y="56"/>
                        <a:pt x="56" y="56"/>
                        <a:pt x="56" y="56"/>
                      </a:cubicBezTo>
                      <a:cubicBezTo>
                        <a:pt x="55" y="56"/>
                        <a:pt x="55" y="56"/>
                        <a:pt x="55" y="56"/>
                      </a:cubicBezTo>
                      <a:cubicBezTo>
                        <a:pt x="55" y="56"/>
                        <a:pt x="55" y="56"/>
                        <a:pt x="55" y="56"/>
                      </a:cubicBezTo>
                      <a:cubicBezTo>
                        <a:pt x="54" y="56"/>
                        <a:pt x="54" y="56"/>
                        <a:pt x="54" y="56"/>
                      </a:cubicBezTo>
                      <a:cubicBezTo>
                        <a:pt x="54" y="55"/>
                        <a:pt x="54" y="55"/>
                        <a:pt x="54" y="55"/>
                      </a:cubicBezTo>
                      <a:cubicBezTo>
                        <a:pt x="55" y="55"/>
                        <a:pt x="55" y="54"/>
                        <a:pt x="54" y="54"/>
                      </a:cubicBezTo>
                      <a:cubicBezTo>
                        <a:pt x="54" y="53"/>
                        <a:pt x="53" y="53"/>
                        <a:pt x="52" y="53"/>
                      </a:cubicBezTo>
                      <a:cubicBezTo>
                        <a:pt x="52" y="53"/>
                        <a:pt x="52" y="53"/>
                        <a:pt x="52" y="53"/>
                      </a:cubicBezTo>
                      <a:cubicBezTo>
                        <a:pt x="52" y="52"/>
                        <a:pt x="52" y="52"/>
                        <a:pt x="52" y="52"/>
                      </a:cubicBezTo>
                      <a:cubicBezTo>
                        <a:pt x="52" y="51"/>
                        <a:pt x="52" y="51"/>
                        <a:pt x="52" y="51"/>
                      </a:cubicBezTo>
                      <a:cubicBezTo>
                        <a:pt x="51" y="51"/>
                        <a:pt x="51" y="51"/>
                        <a:pt x="51" y="51"/>
                      </a:cubicBezTo>
                      <a:cubicBezTo>
                        <a:pt x="49" y="51"/>
                        <a:pt x="48" y="52"/>
                        <a:pt x="48" y="53"/>
                      </a:cubicBezTo>
                      <a:cubicBezTo>
                        <a:pt x="47" y="54"/>
                        <a:pt x="47" y="54"/>
                        <a:pt x="46" y="54"/>
                      </a:cubicBezTo>
                      <a:cubicBezTo>
                        <a:pt x="46" y="54"/>
                        <a:pt x="46" y="54"/>
                        <a:pt x="46" y="54"/>
                      </a:cubicBezTo>
                      <a:cubicBezTo>
                        <a:pt x="46" y="54"/>
                        <a:pt x="45" y="54"/>
                        <a:pt x="44" y="54"/>
                      </a:cubicBezTo>
                      <a:cubicBezTo>
                        <a:pt x="44" y="53"/>
                        <a:pt x="43" y="53"/>
                        <a:pt x="43" y="53"/>
                      </a:cubicBezTo>
                      <a:cubicBezTo>
                        <a:pt x="41" y="53"/>
                        <a:pt x="40" y="53"/>
                        <a:pt x="39" y="53"/>
                      </a:cubicBezTo>
                      <a:cubicBezTo>
                        <a:pt x="39" y="53"/>
                        <a:pt x="38" y="53"/>
                        <a:pt x="38" y="53"/>
                      </a:cubicBezTo>
                      <a:cubicBezTo>
                        <a:pt x="37" y="53"/>
                        <a:pt x="37" y="53"/>
                        <a:pt x="36" y="53"/>
                      </a:cubicBezTo>
                      <a:cubicBezTo>
                        <a:pt x="35" y="53"/>
                        <a:pt x="35" y="53"/>
                        <a:pt x="35" y="53"/>
                      </a:cubicBezTo>
                      <a:cubicBezTo>
                        <a:pt x="35" y="54"/>
                        <a:pt x="35" y="54"/>
                        <a:pt x="35" y="54"/>
                      </a:cubicBezTo>
                      <a:cubicBezTo>
                        <a:pt x="35" y="54"/>
                        <a:pt x="35" y="54"/>
                        <a:pt x="35" y="54"/>
                      </a:cubicBezTo>
                      <a:cubicBezTo>
                        <a:pt x="35" y="54"/>
                        <a:pt x="35" y="54"/>
                        <a:pt x="34" y="54"/>
                      </a:cubicBezTo>
                      <a:cubicBezTo>
                        <a:pt x="34" y="54"/>
                        <a:pt x="34" y="54"/>
                        <a:pt x="34" y="54"/>
                      </a:cubicBezTo>
                      <a:cubicBezTo>
                        <a:pt x="33" y="54"/>
                        <a:pt x="33" y="54"/>
                        <a:pt x="33" y="54"/>
                      </a:cubicBezTo>
                      <a:cubicBezTo>
                        <a:pt x="32" y="54"/>
                        <a:pt x="32" y="54"/>
                        <a:pt x="32" y="54"/>
                      </a:cubicBezTo>
                      <a:cubicBezTo>
                        <a:pt x="32" y="55"/>
                        <a:pt x="32" y="55"/>
                        <a:pt x="32" y="55"/>
                      </a:cubicBezTo>
                      <a:cubicBezTo>
                        <a:pt x="32" y="56"/>
                        <a:pt x="32" y="56"/>
                        <a:pt x="32" y="56"/>
                      </a:cubicBezTo>
                      <a:cubicBezTo>
                        <a:pt x="32" y="56"/>
                        <a:pt x="32" y="56"/>
                        <a:pt x="31" y="56"/>
                      </a:cubicBezTo>
                      <a:cubicBezTo>
                        <a:pt x="31" y="56"/>
                        <a:pt x="30" y="56"/>
                        <a:pt x="30" y="56"/>
                      </a:cubicBezTo>
                      <a:cubicBezTo>
                        <a:pt x="29" y="56"/>
                        <a:pt x="29" y="56"/>
                        <a:pt x="29" y="56"/>
                      </a:cubicBezTo>
                      <a:cubicBezTo>
                        <a:pt x="29" y="55"/>
                        <a:pt x="28" y="55"/>
                        <a:pt x="27" y="55"/>
                      </a:cubicBezTo>
                      <a:cubicBezTo>
                        <a:pt x="27" y="55"/>
                        <a:pt x="27" y="55"/>
                        <a:pt x="26" y="56"/>
                      </a:cubicBezTo>
                      <a:cubicBezTo>
                        <a:pt x="26" y="56"/>
                        <a:pt x="26" y="56"/>
                        <a:pt x="26" y="56"/>
                      </a:cubicBezTo>
                      <a:cubicBezTo>
                        <a:pt x="26" y="57"/>
                        <a:pt x="26" y="57"/>
                        <a:pt x="26" y="57"/>
                      </a:cubicBezTo>
                      <a:cubicBezTo>
                        <a:pt x="26" y="56"/>
                        <a:pt x="26" y="56"/>
                        <a:pt x="26" y="56"/>
                      </a:cubicBezTo>
                      <a:cubicBezTo>
                        <a:pt x="26" y="56"/>
                        <a:pt x="25" y="56"/>
                        <a:pt x="24" y="57"/>
                      </a:cubicBezTo>
                      <a:cubicBezTo>
                        <a:pt x="24" y="57"/>
                        <a:pt x="24" y="57"/>
                        <a:pt x="24" y="58"/>
                      </a:cubicBezTo>
                      <a:cubicBezTo>
                        <a:pt x="24" y="58"/>
                        <a:pt x="24" y="58"/>
                        <a:pt x="24" y="58"/>
                      </a:cubicBezTo>
                      <a:cubicBezTo>
                        <a:pt x="24" y="58"/>
                        <a:pt x="24" y="58"/>
                        <a:pt x="24" y="58"/>
                      </a:cubicBezTo>
                      <a:cubicBezTo>
                        <a:pt x="23" y="60"/>
                        <a:pt x="22" y="60"/>
                        <a:pt x="21" y="60"/>
                      </a:cubicBezTo>
                      <a:cubicBezTo>
                        <a:pt x="20" y="60"/>
                        <a:pt x="20" y="60"/>
                        <a:pt x="20" y="61"/>
                      </a:cubicBezTo>
                      <a:cubicBezTo>
                        <a:pt x="20" y="61"/>
                        <a:pt x="20" y="61"/>
                        <a:pt x="20" y="61"/>
                      </a:cubicBezTo>
                      <a:cubicBezTo>
                        <a:pt x="19" y="61"/>
                        <a:pt x="19" y="61"/>
                        <a:pt x="19" y="61"/>
                      </a:cubicBezTo>
                      <a:cubicBezTo>
                        <a:pt x="19" y="61"/>
                        <a:pt x="19" y="61"/>
                        <a:pt x="19" y="61"/>
                      </a:cubicBezTo>
                      <a:cubicBezTo>
                        <a:pt x="19" y="61"/>
                        <a:pt x="19" y="61"/>
                        <a:pt x="19" y="61"/>
                      </a:cubicBezTo>
                      <a:cubicBezTo>
                        <a:pt x="18" y="61"/>
                        <a:pt x="18" y="61"/>
                        <a:pt x="18" y="61"/>
                      </a:cubicBezTo>
                      <a:cubicBezTo>
                        <a:pt x="17" y="62"/>
                        <a:pt x="17" y="64"/>
                        <a:pt x="17" y="65"/>
                      </a:cubicBezTo>
                      <a:cubicBezTo>
                        <a:pt x="17" y="65"/>
                        <a:pt x="17" y="65"/>
                        <a:pt x="17" y="65"/>
                      </a:cubicBezTo>
                      <a:cubicBezTo>
                        <a:pt x="17" y="66"/>
                        <a:pt x="16" y="67"/>
                        <a:pt x="16" y="67"/>
                      </a:cubicBezTo>
                      <a:cubicBezTo>
                        <a:pt x="15" y="67"/>
                        <a:pt x="15" y="67"/>
                        <a:pt x="15" y="67"/>
                      </a:cubicBezTo>
                      <a:cubicBezTo>
                        <a:pt x="15" y="68"/>
                        <a:pt x="15" y="68"/>
                        <a:pt x="15" y="68"/>
                      </a:cubicBezTo>
                      <a:cubicBezTo>
                        <a:pt x="16" y="70"/>
                        <a:pt x="16" y="71"/>
                        <a:pt x="15" y="71"/>
                      </a:cubicBezTo>
                      <a:cubicBezTo>
                        <a:pt x="15" y="72"/>
                        <a:pt x="14" y="72"/>
                        <a:pt x="14" y="72"/>
                      </a:cubicBezTo>
                      <a:cubicBezTo>
                        <a:pt x="13" y="72"/>
                        <a:pt x="13" y="72"/>
                        <a:pt x="13" y="72"/>
                      </a:cubicBezTo>
                      <a:cubicBezTo>
                        <a:pt x="13" y="72"/>
                        <a:pt x="13" y="72"/>
                        <a:pt x="13" y="72"/>
                      </a:cubicBezTo>
                      <a:cubicBezTo>
                        <a:pt x="12" y="71"/>
                        <a:pt x="12" y="71"/>
                        <a:pt x="12" y="71"/>
                      </a:cubicBezTo>
                      <a:cubicBezTo>
                        <a:pt x="11" y="71"/>
                        <a:pt x="11" y="72"/>
                        <a:pt x="11" y="72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0" y="73"/>
                        <a:pt x="10" y="73"/>
                        <a:pt x="10" y="73"/>
                      </a:cubicBezTo>
                      <a:cubicBezTo>
                        <a:pt x="10" y="73"/>
                        <a:pt x="10" y="73"/>
                        <a:pt x="10" y="73"/>
                      </a:cubicBezTo>
                      <a:cubicBezTo>
                        <a:pt x="10" y="73"/>
                        <a:pt x="10" y="73"/>
                        <a:pt x="10" y="73"/>
                      </a:cubicBezTo>
                      <a:cubicBezTo>
                        <a:pt x="9" y="73"/>
                        <a:pt x="9" y="73"/>
                        <a:pt x="9" y="73"/>
                      </a:cubicBezTo>
                      <a:cubicBezTo>
                        <a:pt x="9" y="73"/>
                        <a:pt x="8" y="73"/>
                        <a:pt x="8" y="73"/>
                      </a:cubicBezTo>
                      <a:cubicBezTo>
                        <a:pt x="8" y="74"/>
                        <a:pt x="8" y="74"/>
                        <a:pt x="8" y="74"/>
                      </a:cubicBezTo>
                      <a:cubicBezTo>
                        <a:pt x="7" y="75"/>
                        <a:pt x="7" y="77"/>
                        <a:pt x="7" y="78"/>
                      </a:cubicBezTo>
                      <a:cubicBezTo>
                        <a:pt x="7" y="79"/>
                        <a:pt x="7" y="79"/>
                        <a:pt x="7" y="79"/>
                      </a:cubicBezTo>
                      <a:cubicBezTo>
                        <a:pt x="6" y="79"/>
                        <a:pt x="6" y="80"/>
                        <a:pt x="6" y="80"/>
                      </a:cubicBezTo>
                      <a:cubicBezTo>
                        <a:pt x="6" y="80"/>
                        <a:pt x="6" y="80"/>
                        <a:pt x="6" y="80"/>
                      </a:cubicBezTo>
                      <a:cubicBezTo>
                        <a:pt x="5" y="80"/>
                        <a:pt x="5" y="80"/>
                        <a:pt x="5" y="80"/>
                      </a:cubicBezTo>
                      <a:cubicBezTo>
                        <a:pt x="5" y="83"/>
                        <a:pt x="5" y="83"/>
                        <a:pt x="5" y="83"/>
                      </a:cubicBezTo>
                      <a:cubicBezTo>
                        <a:pt x="5" y="84"/>
                        <a:pt x="5" y="85"/>
                        <a:pt x="4" y="85"/>
                      </a:cubicBezTo>
                      <a:cubicBezTo>
                        <a:pt x="3" y="86"/>
                        <a:pt x="3" y="86"/>
                        <a:pt x="3" y="86"/>
                      </a:cubicBezTo>
                      <a:cubicBezTo>
                        <a:pt x="2" y="86"/>
                        <a:pt x="2" y="86"/>
                        <a:pt x="2" y="86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2" y="87"/>
                        <a:pt x="2" y="88"/>
                        <a:pt x="2" y="88"/>
                      </a:cubicBezTo>
                      <a:cubicBezTo>
                        <a:pt x="2" y="89"/>
                        <a:pt x="2" y="89"/>
                        <a:pt x="1" y="90"/>
                      </a:cubicBezTo>
                      <a:cubicBezTo>
                        <a:pt x="1" y="90"/>
                        <a:pt x="1" y="90"/>
                        <a:pt x="0" y="90"/>
                      </a:cubicBezTo>
                      <a:cubicBezTo>
                        <a:pt x="0" y="90"/>
                        <a:pt x="0" y="90"/>
                        <a:pt x="0" y="90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0" y="94"/>
                        <a:pt x="0" y="95"/>
                        <a:pt x="0" y="96"/>
                      </a:cubicBezTo>
                      <a:cubicBezTo>
                        <a:pt x="1" y="96"/>
                        <a:pt x="1" y="96"/>
                        <a:pt x="1" y="96"/>
                      </a:cubicBezTo>
                      <a:cubicBezTo>
                        <a:pt x="1" y="97"/>
                        <a:pt x="1" y="97"/>
                        <a:pt x="1" y="97"/>
                      </a:cubicBezTo>
                      <a:cubicBezTo>
                        <a:pt x="1" y="97"/>
                        <a:pt x="1" y="98"/>
                        <a:pt x="2" y="98"/>
                      </a:cubicBezTo>
                      <a:cubicBezTo>
                        <a:pt x="2" y="98"/>
                        <a:pt x="2" y="98"/>
                        <a:pt x="2" y="98"/>
                      </a:cubicBezTo>
                      <a:cubicBezTo>
                        <a:pt x="2" y="98"/>
                        <a:pt x="2" y="98"/>
                        <a:pt x="2" y="98"/>
                      </a:cubicBezTo>
                      <a:cubicBezTo>
                        <a:pt x="2" y="99"/>
                        <a:pt x="2" y="99"/>
                        <a:pt x="2" y="99"/>
                      </a:cubicBezTo>
                      <a:cubicBezTo>
                        <a:pt x="2" y="99"/>
                        <a:pt x="2" y="99"/>
                        <a:pt x="2" y="99"/>
                      </a:cubicBezTo>
                      <a:cubicBezTo>
                        <a:pt x="2" y="100"/>
                        <a:pt x="3" y="100"/>
                        <a:pt x="4" y="101"/>
                      </a:cubicBezTo>
                      <a:cubicBezTo>
                        <a:pt x="4" y="101"/>
                        <a:pt x="4" y="101"/>
                        <a:pt x="4" y="101"/>
                      </a:cubicBezTo>
                      <a:cubicBezTo>
                        <a:pt x="4" y="101"/>
                        <a:pt x="4" y="101"/>
                        <a:pt x="4" y="101"/>
                      </a:cubicBezTo>
                      <a:cubicBezTo>
                        <a:pt x="4" y="101"/>
                        <a:pt x="4" y="102"/>
                        <a:pt x="4" y="102"/>
                      </a:cubicBezTo>
                      <a:cubicBezTo>
                        <a:pt x="4" y="103"/>
                        <a:pt x="4" y="103"/>
                        <a:pt x="4" y="103"/>
                      </a:cubicBezTo>
                      <a:cubicBezTo>
                        <a:pt x="4" y="104"/>
                        <a:pt x="4" y="105"/>
                        <a:pt x="3" y="106"/>
                      </a:cubicBezTo>
                      <a:cubicBezTo>
                        <a:pt x="3" y="106"/>
                        <a:pt x="3" y="107"/>
                        <a:pt x="2" y="107"/>
                      </a:cubicBezTo>
                      <a:cubicBezTo>
                        <a:pt x="2" y="108"/>
                        <a:pt x="1" y="108"/>
                        <a:pt x="1" y="109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2" y="111"/>
                        <a:pt x="2" y="111"/>
                        <a:pt x="2" y="111"/>
                      </a:cubicBezTo>
                      <a:cubicBezTo>
                        <a:pt x="2" y="111"/>
                        <a:pt x="2" y="111"/>
                        <a:pt x="2" y="111"/>
                      </a:cubicBezTo>
                      <a:cubicBezTo>
                        <a:pt x="2" y="111"/>
                        <a:pt x="2" y="111"/>
                        <a:pt x="2" y="111"/>
                      </a:cubicBezTo>
                      <a:cubicBezTo>
                        <a:pt x="2" y="112"/>
                        <a:pt x="2" y="112"/>
                        <a:pt x="2" y="112"/>
                      </a:cubicBezTo>
                      <a:cubicBezTo>
                        <a:pt x="2" y="112"/>
                        <a:pt x="2" y="112"/>
                        <a:pt x="2" y="112"/>
                      </a:cubicBezTo>
                      <a:cubicBezTo>
                        <a:pt x="2" y="112"/>
                        <a:pt x="2" y="113"/>
                        <a:pt x="3" y="113"/>
                      </a:cubicBezTo>
                      <a:cubicBezTo>
                        <a:pt x="4" y="114"/>
                        <a:pt x="4" y="114"/>
                        <a:pt x="4" y="114"/>
                      </a:cubicBezTo>
                      <a:cubicBezTo>
                        <a:pt x="4" y="114"/>
                        <a:pt x="4" y="115"/>
                        <a:pt x="5" y="116"/>
                      </a:cubicBezTo>
                      <a:cubicBezTo>
                        <a:pt x="5" y="116"/>
                        <a:pt x="5" y="116"/>
                        <a:pt x="5" y="116"/>
                      </a:cubicBezTo>
                      <a:cubicBezTo>
                        <a:pt x="5" y="117"/>
                        <a:pt x="5" y="117"/>
                        <a:pt x="6" y="118"/>
                      </a:cubicBezTo>
                      <a:cubicBezTo>
                        <a:pt x="6" y="118"/>
                        <a:pt x="7" y="118"/>
                        <a:pt x="7" y="118"/>
                      </a:cubicBezTo>
                      <a:cubicBezTo>
                        <a:pt x="7" y="119"/>
                        <a:pt x="7" y="119"/>
                        <a:pt x="7" y="119"/>
                      </a:cubicBezTo>
                      <a:cubicBezTo>
                        <a:pt x="8" y="119"/>
                        <a:pt x="9" y="120"/>
                        <a:pt x="9" y="120"/>
                      </a:cubicBezTo>
                      <a:cubicBezTo>
                        <a:pt x="11" y="121"/>
                        <a:pt x="11" y="123"/>
                        <a:pt x="11" y="125"/>
                      </a:cubicBezTo>
                      <a:cubicBezTo>
                        <a:pt x="11" y="125"/>
                        <a:pt x="11" y="125"/>
                        <a:pt x="11" y="125"/>
                      </a:cubicBezTo>
                      <a:cubicBezTo>
                        <a:pt x="11" y="126"/>
                        <a:pt x="11" y="129"/>
                        <a:pt x="13" y="129"/>
                      </a:cubicBezTo>
                      <a:cubicBezTo>
                        <a:pt x="13" y="129"/>
                        <a:pt x="13" y="129"/>
                        <a:pt x="13" y="129"/>
                      </a:cubicBezTo>
                      <a:cubicBezTo>
                        <a:pt x="14" y="129"/>
                        <a:pt x="14" y="129"/>
                        <a:pt x="14" y="129"/>
                      </a:cubicBezTo>
                      <a:cubicBezTo>
                        <a:pt x="14" y="129"/>
                        <a:pt x="14" y="129"/>
                        <a:pt x="14" y="129"/>
                      </a:cubicBezTo>
                      <a:cubicBezTo>
                        <a:pt x="14" y="131"/>
                        <a:pt x="14" y="131"/>
                        <a:pt x="14" y="131"/>
                      </a:cubicBezTo>
                      <a:cubicBezTo>
                        <a:pt x="15" y="131"/>
                        <a:pt x="15" y="131"/>
                        <a:pt x="15" y="131"/>
                      </a:cubicBezTo>
                      <a:cubicBezTo>
                        <a:pt x="16" y="131"/>
                        <a:pt x="16" y="131"/>
                        <a:pt x="16" y="131"/>
                      </a:cubicBezTo>
                      <a:cubicBezTo>
                        <a:pt x="18" y="131"/>
                        <a:pt x="18" y="131"/>
                        <a:pt x="18" y="131"/>
                      </a:cubicBezTo>
                      <a:cubicBezTo>
                        <a:pt x="18" y="131"/>
                        <a:pt x="18" y="132"/>
                        <a:pt x="20" y="132"/>
                      </a:cubicBezTo>
                      <a:cubicBezTo>
                        <a:pt x="20" y="132"/>
                        <a:pt x="20" y="132"/>
                        <a:pt x="20" y="132"/>
                      </a:cubicBezTo>
                      <a:cubicBezTo>
                        <a:pt x="20" y="132"/>
                        <a:pt x="20" y="132"/>
                        <a:pt x="20" y="132"/>
                      </a:cubicBezTo>
                      <a:cubicBezTo>
                        <a:pt x="21" y="132"/>
                        <a:pt x="21" y="132"/>
                        <a:pt x="21" y="132"/>
                      </a:cubicBezTo>
                      <a:cubicBezTo>
                        <a:pt x="21" y="132"/>
                        <a:pt x="21" y="132"/>
                        <a:pt x="21" y="132"/>
                      </a:cubicBezTo>
                      <a:cubicBezTo>
                        <a:pt x="21" y="132"/>
                        <a:pt x="21" y="132"/>
                        <a:pt x="21" y="132"/>
                      </a:cubicBezTo>
                      <a:cubicBezTo>
                        <a:pt x="21" y="133"/>
                        <a:pt x="21" y="134"/>
                        <a:pt x="22" y="134"/>
                      </a:cubicBezTo>
                      <a:cubicBezTo>
                        <a:pt x="22" y="134"/>
                        <a:pt x="22" y="134"/>
                        <a:pt x="22" y="134"/>
                      </a:cubicBezTo>
                      <a:cubicBezTo>
                        <a:pt x="22" y="135"/>
                        <a:pt x="23" y="136"/>
                        <a:pt x="24" y="136"/>
                      </a:cubicBezTo>
                      <a:cubicBezTo>
                        <a:pt x="25" y="136"/>
                        <a:pt x="26" y="137"/>
                        <a:pt x="26" y="137"/>
                      </a:cubicBezTo>
                      <a:cubicBezTo>
                        <a:pt x="27" y="138"/>
                        <a:pt x="27" y="138"/>
                        <a:pt x="27" y="138"/>
                      </a:cubicBezTo>
                      <a:cubicBezTo>
                        <a:pt x="27" y="138"/>
                        <a:pt x="27" y="138"/>
                        <a:pt x="27" y="138"/>
                      </a:cubicBezTo>
                      <a:cubicBezTo>
                        <a:pt x="27" y="139"/>
                        <a:pt x="28" y="139"/>
                        <a:pt x="28" y="139"/>
                      </a:cubicBezTo>
                      <a:cubicBezTo>
                        <a:pt x="30" y="139"/>
                        <a:pt x="30" y="139"/>
                        <a:pt x="30" y="139"/>
                      </a:cubicBezTo>
                      <a:cubicBezTo>
                        <a:pt x="30" y="138"/>
                        <a:pt x="30" y="138"/>
                        <a:pt x="30" y="138"/>
                      </a:cubicBezTo>
                      <a:cubicBezTo>
                        <a:pt x="30" y="138"/>
                        <a:pt x="30" y="138"/>
                        <a:pt x="30" y="138"/>
                      </a:cubicBezTo>
                      <a:cubicBezTo>
                        <a:pt x="31" y="138"/>
                        <a:pt x="31" y="138"/>
                        <a:pt x="32" y="138"/>
                      </a:cubicBezTo>
                      <a:cubicBezTo>
                        <a:pt x="33" y="138"/>
                        <a:pt x="33" y="138"/>
                        <a:pt x="33" y="138"/>
                      </a:cubicBezTo>
                      <a:cubicBezTo>
                        <a:pt x="33" y="137"/>
                        <a:pt x="33" y="137"/>
                        <a:pt x="33" y="137"/>
                      </a:cubicBezTo>
                      <a:cubicBezTo>
                        <a:pt x="33" y="137"/>
                        <a:pt x="33" y="137"/>
                        <a:pt x="33" y="137"/>
                      </a:cubicBezTo>
                      <a:cubicBezTo>
                        <a:pt x="33" y="137"/>
                        <a:pt x="34" y="136"/>
                        <a:pt x="34" y="136"/>
                      </a:cubicBezTo>
                      <a:cubicBezTo>
                        <a:pt x="34" y="136"/>
                        <a:pt x="35" y="137"/>
                        <a:pt x="35" y="137"/>
                      </a:cubicBezTo>
                      <a:cubicBezTo>
                        <a:pt x="35" y="137"/>
                        <a:pt x="35" y="137"/>
                        <a:pt x="35" y="137"/>
                      </a:cubicBezTo>
                      <a:cubicBezTo>
                        <a:pt x="35" y="137"/>
                        <a:pt x="36" y="138"/>
                        <a:pt x="37" y="138"/>
                      </a:cubicBezTo>
                      <a:cubicBezTo>
                        <a:pt x="38" y="138"/>
                        <a:pt x="38" y="138"/>
                        <a:pt x="38" y="138"/>
                      </a:cubicBezTo>
                      <a:cubicBezTo>
                        <a:pt x="38" y="138"/>
                        <a:pt x="38" y="138"/>
                        <a:pt x="38" y="138"/>
                      </a:cubicBezTo>
                      <a:cubicBezTo>
                        <a:pt x="38" y="138"/>
                        <a:pt x="38" y="138"/>
                        <a:pt x="38" y="138"/>
                      </a:cubicBezTo>
                      <a:cubicBezTo>
                        <a:pt x="39" y="138"/>
                        <a:pt x="39" y="138"/>
                        <a:pt x="39" y="139"/>
                      </a:cubicBezTo>
                      <a:cubicBezTo>
                        <a:pt x="40" y="139"/>
                        <a:pt x="41" y="139"/>
                        <a:pt x="42" y="139"/>
                      </a:cubicBezTo>
                      <a:cubicBezTo>
                        <a:pt x="42" y="139"/>
                        <a:pt x="42" y="139"/>
                        <a:pt x="42" y="139"/>
                      </a:cubicBezTo>
                      <a:cubicBezTo>
                        <a:pt x="43" y="139"/>
                        <a:pt x="43" y="139"/>
                        <a:pt x="43" y="139"/>
                      </a:cubicBezTo>
                      <a:cubicBezTo>
                        <a:pt x="43" y="139"/>
                        <a:pt x="43" y="139"/>
                        <a:pt x="43" y="139"/>
                      </a:cubicBezTo>
                      <a:cubicBezTo>
                        <a:pt x="44" y="139"/>
                        <a:pt x="44" y="139"/>
                        <a:pt x="44" y="139"/>
                      </a:cubicBezTo>
                      <a:cubicBezTo>
                        <a:pt x="46" y="139"/>
                        <a:pt x="46" y="139"/>
                        <a:pt x="46" y="138"/>
                      </a:cubicBezTo>
                      <a:cubicBezTo>
                        <a:pt x="46" y="138"/>
                        <a:pt x="46" y="138"/>
                        <a:pt x="46" y="138"/>
                      </a:cubicBezTo>
                      <a:cubicBezTo>
                        <a:pt x="46" y="138"/>
                        <a:pt x="46" y="138"/>
                        <a:pt x="46" y="138"/>
                      </a:cubicBezTo>
                      <a:cubicBezTo>
                        <a:pt x="46" y="138"/>
                        <a:pt x="46" y="138"/>
                        <a:pt x="46" y="138"/>
                      </a:cubicBezTo>
                      <a:cubicBezTo>
                        <a:pt x="47" y="138"/>
                        <a:pt x="47" y="138"/>
                        <a:pt x="47" y="138"/>
                      </a:cubicBezTo>
                      <a:cubicBezTo>
                        <a:pt x="47" y="137"/>
                        <a:pt x="47" y="137"/>
                        <a:pt x="47" y="137"/>
                      </a:cubicBezTo>
                      <a:cubicBezTo>
                        <a:pt x="47" y="136"/>
                        <a:pt x="47" y="136"/>
                        <a:pt x="48" y="135"/>
                      </a:cubicBezTo>
                      <a:cubicBezTo>
                        <a:pt x="48" y="134"/>
                        <a:pt x="48" y="134"/>
                        <a:pt x="49" y="134"/>
                      </a:cubicBezTo>
                      <a:cubicBezTo>
                        <a:pt x="49" y="134"/>
                        <a:pt x="49" y="133"/>
                        <a:pt x="50" y="133"/>
                      </a:cubicBezTo>
                      <a:cubicBezTo>
                        <a:pt x="50" y="133"/>
                        <a:pt x="50" y="133"/>
                        <a:pt x="50" y="133"/>
                      </a:cubicBezTo>
                      <a:cubicBezTo>
                        <a:pt x="51" y="133"/>
                        <a:pt x="51" y="133"/>
                        <a:pt x="51" y="133"/>
                      </a:cubicBezTo>
                      <a:cubicBezTo>
                        <a:pt x="54" y="133"/>
                        <a:pt x="54" y="133"/>
                        <a:pt x="54" y="133"/>
                      </a:cubicBezTo>
                      <a:cubicBezTo>
                        <a:pt x="55" y="133"/>
                        <a:pt x="56" y="134"/>
                        <a:pt x="57" y="135"/>
                      </a:cubicBezTo>
                      <a:cubicBezTo>
                        <a:pt x="57" y="136"/>
                        <a:pt x="57" y="136"/>
                        <a:pt x="58" y="136"/>
                      </a:cubicBezTo>
                      <a:cubicBezTo>
                        <a:pt x="59" y="136"/>
                        <a:pt x="59" y="136"/>
                        <a:pt x="59" y="136"/>
                      </a:cubicBezTo>
                      <a:cubicBezTo>
                        <a:pt x="60" y="136"/>
                        <a:pt x="60" y="136"/>
                        <a:pt x="60" y="136"/>
                      </a:cubicBezTo>
                      <a:cubicBezTo>
                        <a:pt x="60" y="136"/>
                        <a:pt x="60" y="136"/>
                        <a:pt x="60" y="136"/>
                      </a:cubicBezTo>
                      <a:cubicBezTo>
                        <a:pt x="60" y="137"/>
                        <a:pt x="60" y="137"/>
                        <a:pt x="60" y="137"/>
                      </a:cubicBezTo>
                      <a:cubicBezTo>
                        <a:pt x="60" y="138"/>
                        <a:pt x="60" y="138"/>
                        <a:pt x="60" y="138"/>
                      </a:cubicBezTo>
                      <a:cubicBezTo>
                        <a:pt x="61" y="138"/>
                        <a:pt x="61" y="138"/>
                        <a:pt x="61" y="138"/>
                      </a:cubicBezTo>
                      <a:cubicBezTo>
                        <a:pt x="61" y="138"/>
                        <a:pt x="61" y="138"/>
                        <a:pt x="61" y="138"/>
                      </a:cubicBezTo>
                      <a:cubicBezTo>
                        <a:pt x="62" y="138"/>
                        <a:pt x="62" y="138"/>
                        <a:pt x="63" y="138"/>
                      </a:cubicBezTo>
                      <a:cubicBezTo>
                        <a:pt x="64" y="138"/>
                        <a:pt x="64" y="138"/>
                        <a:pt x="64" y="138"/>
                      </a:cubicBezTo>
                      <a:cubicBezTo>
                        <a:pt x="64" y="138"/>
                        <a:pt x="64" y="138"/>
                        <a:pt x="64" y="138"/>
                      </a:cubicBezTo>
                      <a:cubicBezTo>
                        <a:pt x="64" y="139"/>
                        <a:pt x="64" y="139"/>
                        <a:pt x="64" y="139"/>
                      </a:cubicBezTo>
                      <a:cubicBezTo>
                        <a:pt x="65" y="139"/>
                        <a:pt x="65" y="139"/>
                        <a:pt x="65" y="139"/>
                      </a:cubicBezTo>
                      <a:cubicBezTo>
                        <a:pt x="66" y="139"/>
                        <a:pt x="66" y="139"/>
                        <a:pt x="67" y="140"/>
                      </a:cubicBezTo>
                      <a:cubicBezTo>
                        <a:pt x="67" y="140"/>
                        <a:pt x="68" y="140"/>
                        <a:pt x="68" y="141"/>
                      </a:cubicBezTo>
                      <a:cubicBezTo>
                        <a:pt x="69" y="141"/>
                        <a:pt x="70" y="143"/>
                        <a:pt x="70" y="144"/>
                      </a:cubicBezTo>
                      <a:cubicBezTo>
                        <a:pt x="70" y="145"/>
                        <a:pt x="70" y="145"/>
                        <a:pt x="69" y="146"/>
                      </a:cubicBezTo>
                      <a:cubicBezTo>
                        <a:pt x="69" y="147"/>
                        <a:pt x="69" y="147"/>
                        <a:pt x="69" y="147"/>
                      </a:cubicBezTo>
                      <a:cubicBezTo>
                        <a:pt x="69" y="147"/>
                        <a:pt x="69" y="148"/>
                        <a:pt x="68" y="148"/>
                      </a:cubicBezTo>
                      <a:cubicBezTo>
                        <a:pt x="68" y="149"/>
                        <a:pt x="68" y="149"/>
                        <a:pt x="68" y="149"/>
                      </a:cubicBezTo>
                      <a:cubicBezTo>
                        <a:pt x="68" y="149"/>
                        <a:pt x="68" y="149"/>
                        <a:pt x="68" y="149"/>
                      </a:cubicBezTo>
                      <a:cubicBezTo>
                        <a:pt x="67" y="149"/>
                        <a:pt x="67" y="149"/>
                        <a:pt x="67" y="149"/>
                      </a:cubicBezTo>
                      <a:cubicBezTo>
                        <a:pt x="67" y="151"/>
                        <a:pt x="67" y="151"/>
                        <a:pt x="67" y="151"/>
                      </a:cubicBezTo>
                      <a:cubicBezTo>
                        <a:pt x="67" y="152"/>
                        <a:pt x="67" y="152"/>
                        <a:pt x="67" y="152"/>
                      </a:cubicBezTo>
                      <a:cubicBezTo>
                        <a:pt x="68" y="152"/>
                        <a:pt x="68" y="152"/>
                        <a:pt x="68" y="152"/>
                      </a:cubicBezTo>
                      <a:cubicBezTo>
                        <a:pt x="68" y="152"/>
                        <a:pt x="68" y="152"/>
                        <a:pt x="68" y="152"/>
                      </a:cubicBezTo>
                      <a:cubicBezTo>
                        <a:pt x="68" y="153"/>
                        <a:pt x="68" y="153"/>
                        <a:pt x="68" y="153"/>
                      </a:cubicBezTo>
                      <a:cubicBezTo>
                        <a:pt x="68" y="153"/>
                        <a:pt x="68" y="153"/>
                        <a:pt x="68" y="153"/>
                      </a:cubicBezTo>
                      <a:cubicBezTo>
                        <a:pt x="68" y="154"/>
                        <a:pt x="68" y="154"/>
                        <a:pt x="68" y="154"/>
                      </a:cubicBezTo>
                      <a:cubicBezTo>
                        <a:pt x="68" y="154"/>
                        <a:pt x="69" y="155"/>
                        <a:pt x="70" y="155"/>
                      </a:cubicBezTo>
                      <a:cubicBezTo>
                        <a:pt x="70" y="155"/>
                        <a:pt x="70" y="155"/>
                        <a:pt x="70" y="155"/>
                      </a:cubicBezTo>
                      <a:cubicBezTo>
                        <a:pt x="70" y="156"/>
                        <a:pt x="71" y="156"/>
                        <a:pt x="71" y="157"/>
                      </a:cubicBezTo>
                      <a:cubicBezTo>
                        <a:pt x="71" y="157"/>
                        <a:pt x="71" y="157"/>
                        <a:pt x="72" y="158"/>
                      </a:cubicBezTo>
                      <a:cubicBezTo>
                        <a:pt x="72" y="159"/>
                        <a:pt x="72" y="159"/>
                        <a:pt x="73" y="160"/>
                      </a:cubicBezTo>
                      <a:cubicBezTo>
                        <a:pt x="73" y="161"/>
                        <a:pt x="73" y="161"/>
                        <a:pt x="73" y="161"/>
                      </a:cubicBezTo>
                      <a:cubicBezTo>
                        <a:pt x="73" y="161"/>
                        <a:pt x="73" y="162"/>
                        <a:pt x="73" y="162"/>
                      </a:cubicBezTo>
                      <a:cubicBezTo>
                        <a:pt x="73" y="163"/>
                        <a:pt x="73" y="163"/>
                        <a:pt x="74" y="164"/>
                      </a:cubicBezTo>
                      <a:cubicBezTo>
                        <a:pt x="75" y="164"/>
                        <a:pt x="75" y="164"/>
                        <a:pt x="75" y="164"/>
                      </a:cubicBezTo>
                      <a:cubicBezTo>
                        <a:pt x="75" y="165"/>
                        <a:pt x="75" y="165"/>
                        <a:pt x="76" y="165"/>
                      </a:cubicBezTo>
                      <a:cubicBezTo>
                        <a:pt x="76" y="165"/>
                        <a:pt x="76" y="166"/>
                        <a:pt x="76" y="166"/>
                      </a:cubicBezTo>
                      <a:cubicBezTo>
                        <a:pt x="76" y="166"/>
                        <a:pt x="76" y="166"/>
                        <a:pt x="76" y="166"/>
                      </a:cubicBezTo>
                      <a:cubicBezTo>
                        <a:pt x="76" y="167"/>
                        <a:pt x="76" y="167"/>
                        <a:pt x="76" y="168"/>
                      </a:cubicBezTo>
                      <a:cubicBezTo>
                        <a:pt x="76" y="169"/>
                        <a:pt x="76" y="169"/>
                        <a:pt x="76" y="169"/>
                      </a:cubicBezTo>
                      <a:cubicBezTo>
                        <a:pt x="76" y="169"/>
                        <a:pt x="76" y="169"/>
                        <a:pt x="76" y="169"/>
                      </a:cubicBezTo>
                      <a:cubicBezTo>
                        <a:pt x="77" y="169"/>
                        <a:pt x="77" y="169"/>
                        <a:pt x="77" y="169"/>
                      </a:cubicBezTo>
                      <a:cubicBezTo>
                        <a:pt x="77" y="169"/>
                        <a:pt x="77" y="169"/>
                        <a:pt x="77" y="169"/>
                      </a:cubicBezTo>
                      <a:cubicBezTo>
                        <a:pt x="77" y="170"/>
                        <a:pt x="77" y="170"/>
                        <a:pt x="77" y="170"/>
                      </a:cubicBezTo>
                      <a:cubicBezTo>
                        <a:pt x="77" y="170"/>
                        <a:pt x="77" y="170"/>
                        <a:pt x="77" y="170"/>
                      </a:cubicBezTo>
                      <a:cubicBezTo>
                        <a:pt x="77" y="173"/>
                        <a:pt x="77" y="173"/>
                        <a:pt x="77" y="173"/>
                      </a:cubicBezTo>
                      <a:cubicBezTo>
                        <a:pt x="77" y="174"/>
                        <a:pt x="77" y="174"/>
                        <a:pt x="77" y="174"/>
                      </a:cubicBezTo>
                      <a:cubicBezTo>
                        <a:pt x="77" y="174"/>
                        <a:pt x="77" y="176"/>
                        <a:pt x="77" y="176"/>
                      </a:cubicBezTo>
                      <a:cubicBezTo>
                        <a:pt x="77" y="176"/>
                        <a:pt x="77" y="176"/>
                        <a:pt x="77" y="176"/>
                      </a:cubicBezTo>
                      <a:cubicBezTo>
                        <a:pt x="76" y="176"/>
                        <a:pt x="76" y="176"/>
                        <a:pt x="76" y="176"/>
                      </a:cubicBezTo>
                      <a:cubicBezTo>
                        <a:pt x="76" y="181"/>
                        <a:pt x="76" y="181"/>
                        <a:pt x="76" y="181"/>
                      </a:cubicBezTo>
                      <a:cubicBezTo>
                        <a:pt x="76" y="181"/>
                        <a:pt x="76" y="181"/>
                        <a:pt x="76" y="181"/>
                      </a:cubicBezTo>
                      <a:cubicBezTo>
                        <a:pt x="77" y="181"/>
                        <a:pt x="77" y="181"/>
                        <a:pt x="77" y="181"/>
                      </a:cubicBezTo>
                      <a:cubicBezTo>
                        <a:pt x="78" y="182"/>
                        <a:pt x="78" y="182"/>
                        <a:pt x="78" y="182"/>
                      </a:cubicBezTo>
                      <a:cubicBezTo>
                        <a:pt x="77" y="182"/>
                        <a:pt x="77" y="182"/>
                        <a:pt x="77" y="183"/>
                      </a:cubicBezTo>
                      <a:cubicBezTo>
                        <a:pt x="77" y="183"/>
                        <a:pt x="77" y="183"/>
                        <a:pt x="77" y="183"/>
                      </a:cubicBezTo>
                      <a:cubicBezTo>
                        <a:pt x="77" y="183"/>
                        <a:pt x="76" y="184"/>
                        <a:pt x="76" y="184"/>
                      </a:cubicBezTo>
                      <a:cubicBezTo>
                        <a:pt x="75" y="185"/>
                        <a:pt x="75" y="185"/>
                        <a:pt x="75" y="185"/>
                      </a:cubicBezTo>
                      <a:cubicBezTo>
                        <a:pt x="74" y="186"/>
                        <a:pt x="74" y="186"/>
                        <a:pt x="74" y="187"/>
                      </a:cubicBezTo>
                      <a:cubicBezTo>
                        <a:pt x="74" y="188"/>
                        <a:pt x="74" y="188"/>
                        <a:pt x="74" y="188"/>
                      </a:cubicBezTo>
                      <a:cubicBezTo>
                        <a:pt x="74" y="188"/>
                        <a:pt x="74" y="188"/>
                        <a:pt x="74" y="188"/>
                      </a:cubicBezTo>
                      <a:cubicBezTo>
                        <a:pt x="73" y="187"/>
                        <a:pt x="73" y="187"/>
                        <a:pt x="73" y="187"/>
                      </a:cubicBezTo>
                      <a:cubicBezTo>
                        <a:pt x="73" y="193"/>
                        <a:pt x="73" y="193"/>
                        <a:pt x="73" y="193"/>
                      </a:cubicBezTo>
                      <a:cubicBezTo>
                        <a:pt x="73" y="193"/>
                        <a:pt x="73" y="193"/>
                        <a:pt x="73" y="193"/>
                      </a:cubicBezTo>
                      <a:cubicBezTo>
                        <a:pt x="72" y="193"/>
                        <a:pt x="72" y="193"/>
                        <a:pt x="72" y="193"/>
                      </a:cubicBezTo>
                      <a:cubicBezTo>
                        <a:pt x="71" y="193"/>
                        <a:pt x="71" y="193"/>
                        <a:pt x="71" y="193"/>
                      </a:cubicBezTo>
                      <a:cubicBezTo>
                        <a:pt x="71" y="194"/>
                        <a:pt x="71" y="194"/>
                        <a:pt x="71" y="194"/>
                      </a:cubicBezTo>
                      <a:cubicBezTo>
                        <a:pt x="71" y="195"/>
                        <a:pt x="71" y="195"/>
                        <a:pt x="71" y="195"/>
                      </a:cubicBezTo>
                      <a:cubicBezTo>
                        <a:pt x="70" y="196"/>
                        <a:pt x="70" y="196"/>
                        <a:pt x="70" y="196"/>
                      </a:cubicBezTo>
                      <a:cubicBezTo>
                        <a:pt x="70" y="197"/>
                        <a:pt x="70" y="197"/>
                        <a:pt x="70" y="197"/>
                      </a:cubicBezTo>
                      <a:cubicBezTo>
                        <a:pt x="70" y="198"/>
                        <a:pt x="70" y="198"/>
                        <a:pt x="70" y="198"/>
                      </a:cubicBezTo>
                      <a:cubicBezTo>
                        <a:pt x="69" y="198"/>
                        <a:pt x="69" y="198"/>
                        <a:pt x="69" y="198"/>
                      </a:cubicBezTo>
                      <a:cubicBezTo>
                        <a:pt x="68" y="197"/>
                        <a:pt x="68" y="197"/>
                        <a:pt x="68" y="197"/>
                      </a:cubicBezTo>
                      <a:cubicBezTo>
                        <a:pt x="68" y="211"/>
                        <a:pt x="68" y="211"/>
                        <a:pt x="68" y="211"/>
                      </a:cubicBezTo>
                      <a:cubicBezTo>
                        <a:pt x="69" y="211"/>
                        <a:pt x="69" y="211"/>
                        <a:pt x="69" y="211"/>
                      </a:cubicBezTo>
                      <a:cubicBezTo>
                        <a:pt x="70" y="211"/>
                        <a:pt x="70" y="211"/>
                        <a:pt x="70" y="211"/>
                      </a:cubicBezTo>
                      <a:cubicBezTo>
                        <a:pt x="70" y="211"/>
                        <a:pt x="70" y="211"/>
                        <a:pt x="70" y="211"/>
                      </a:cubicBezTo>
                      <a:cubicBezTo>
                        <a:pt x="70" y="211"/>
                        <a:pt x="70" y="211"/>
                        <a:pt x="70" y="211"/>
                      </a:cubicBezTo>
                      <a:cubicBezTo>
                        <a:pt x="70" y="212"/>
                        <a:pt x="70" y="212"/>
                        <a:pt x="70" y="212"/>
                      </a:cubicBezTo>
                      <a:cubicBezTo>
                        <a:pt x="70" y="213"/>
                        <a:pt x="70" y="213"/>
                        <a:pt x="70" y="213"/>
                      </a:cubicBezTo>
                      <a:cubicBezTo>
                        <a:pt x="70" y="213"/>
                        <a:pt x="70" y="214"/>
                        <a:pt x="71" y="214"/>
                      </a:cubicBezTo>
                      <a:cubicBezTo>
                        <a:pt x="71" y="214"/>
                        <a:pt x="71" y="214"/>
                        <a:pt x="71" y="214"/>
                      </a:cubicBezTo>
                      <a:cubicBezTo>
                        <a:pt x="71" y="214"/>
                        <a:pt x="71" y="214"/>
                        <a:pt x="71" y="214"/>
                      </a:cubicBezTo>
                      <a:cubicBezTo>
                        <a:pt x="71" y="214"/>
                        <a:pt x="71" y="214"/>
                        <a:pt x="71" y="214"/>
                      </a:cubicBezTo>
                      <a:cubicBezTo>
                        <a:pt x="71" y="214"/>
                        <a:pt x="71" y="214"/>
                        <a:pt x="71" y="214"/>
                      </a:cubicBezTo>
                      <a:cubicBezTo>
                        <a:pt x="71" y="214"/>
                        <a:pt x="71" y="214"/>
                        <a:pt x="71" y="214"/>
                      </a:cubicBezTo>
                      <a:cubicBezTo>
                        <a:pt x="71" y="214"/>
                        <a:pt x="71" y="214"/>
                        <a:pt x="71" y="214"/>
                      </a:cubicBezTo>
                      <a:cubicBezTo>
                        <a:pt x="71" y="215"/>
                        <a:pt x="71" y="215"/>
                        <a:pt x="71" y="215"/>
                      </a:cubicBezTo>
                      <a:cubicBezTo>
                        <a:pt x="71" y="217"/>
                        <a:pt x="71" y="217"/>
                        <a:pt x="71" y="218"/>
                      </a:cubicBezTo>
                      <a:cubicBezTo>
                        <a:pt x="71" y="218"/>
                        <a:pt x="71" y="218"/>
                        <a:pt x="71" y="218"/>
                      </a:cubicBezTo>
                      <a:cubicBezTo>
                        <a:pt x="70" y="217"/>
                        <a:pt x="70" y="217"/>
                        <a:pt x="70" y="217"/>
                      </a:cubicBezTo>
                      <a:cubicBezTo>
                        <a:pt x="70" y="231"/>
                        <a:pt x="70" y="231"/>
                        <a:pt x="70" y="231"/>
                      </a:cubicBezTo>
                      <a:cubicBezTo>
                        <a:pt x="70" y="231"/>
                        <a:pt x="70" y="231"/>
                        <a:pt x="70" y="231"/>
                      </a:cubicBezTo>
                      <a:cubicBezTo>
                        <a:pt x="71" y="232"/>
                        <a:pt x="71" y="232"/>
                        <a:pt x="71" y="232"/>
                      </a:cubicBezTo>
                      <a:cubicBezTo>
                        <a:pt x="72" y="232"/>
                        <a:pt x="72" y="233"/>
                        <a:pt x="72" y="234"/>
                      </a:cubicBezTo>
                      <a:cubicBezTo>
                        <a:pt x="73" y="235"/>
                        <a:pt x="73" y="236"/>
                        <a:pt x="72" y="236"/>
                      </a:cubicBezTo>
                      <a:cubicBezTo>
                        <a:pt x="72" y="237"/>
                        <a:pt x="72" y="237"/>
                        <a:pt x="71" y="238"/>
                      </a:cubicBezTo>
                      <a:cubicBezTo>
                        <a:pt x="71" y="238"/>
                        <a:pt x="70" y="238"/>
                        <a:pt x="70" y="238"/>
                      </a:cubicBezTo>
                      <a:cubicBezTo>
                        <a:pt x="69" y="239"/>
                        <a:pt x="69" y="239"/>
                        <a:pt x="69" y="239"/>
                      </a:cubicBezTo>
                      <a:cubicBezTo>
                        <a:pt x="68" y="239"/>
                        <a:pt x="68" y="239"/>
                        <a:pt x="67" y="239"/>
                      </a:cubicBezTo>
                      <a:cubicBezTo>
                        <a:pt x="67" y="240"/>
                        <a:pt x="67" y="241"/>
                        <a:pt x="67" y="242"/>
                      </a:cubicBezTo>
                      <a:cubicBezTo>
                        <a:pt x="67" y="243"/>
                        <a:pt x="67" y="243"/>
                        <a:pt x="67" y="243"/>
                      </a:cubicBezTo>
                      <a:cubicBezTo>
                        <a:pt x="67" y="243"/>
                        <a:pt x="67" y="244"/>
                        <a:pt x="68" y="245"/>
                      </a:cubicBezTo>
                      <a:cubicBezTo>
                        <a:pt x="68" y="245"/>
                        <a:pt x="69" y="245"/>
                        <a:pt x="69" y="245"/>
                      </a:cubicBezTo>
                      <a:cubicBezTo>
                        <a:pt x="70" y="245"/>
                        <a:pt x="70" y="245"/>
                        <a:pt x="71" y="245"/>
                      </a:cubicBezTo>
                      <a:cubicBezTo>
                        <a:pt x="71" y="244"/>
                        <a:pt x="71" y="244"/>
                        <a:pt x="71" y="244"/>
                      </a:cubicBezTo>
                      <a:cubicBezTo>
                        <a:pt x="72" y="244"/>
                        <a:pt x="74" y="244"/>
                        <a:pt x="75" y="244"/>
                      </a:cubicBezTo>
                      <a:cubicBezTo>
                        <a:pt x="76" y="244"/>
                        <a:pt x="76" y="244"/>
                        <a:pt x="76" y="244"/>
                      </a:cubicBezTo>
                      <a:cubicBezTo>
                        <a:pt x="78" y="244"/>
                        <a:pt x="80" y="243"/>
                        <a:pt x="81" y="242"/>
                      </a:cubicBezTo>
                      <a:cubicBezTo>
                        <a:pt x="83" y="242"/>
                        <a:pt x="83" y="242"/>
                        <a:pt x="83" y="242"/>
                      </a:cubicBezTo>
                      <a:cubicBezTo>
                        <a:pt x="83" y="242"/>
                        <a:pt x="83" y="242"/>
                        <a:pt x="83" y="242"/>
                      </a:cubicBezTo>
                      <a:cubicBezTo>
                        <a:pt x="83" y="243"/>
                        <a:pt x="83" y="243"/>
                        <a:pt x="83" y="243"/>
                      </a:cubicBezTo>
                      <a:cubicBezTo>
                        <a:pt x="84" y="243"/>
                        <a:pt x="84" y="242"/>
                        <a:pt x="85" y="242"/>
                      </a:cubicBezTo>
                      <a:cubicBezTo>
                        <a:pt x="85" y="241"/>
                        <a:pt x="85" y="241"/>
                        <a:pt x="85" y="241"/>
                      </a:cubicBezTo>
                      <a:cubicBezTo>
                        <a:pt x="85" y="240"/>
                        <a:pt x="86" y="240"/>
                        <a:pt x="87" y="240"/>
                      </a:cubicBezTo>
                      <a:cubicBezTo>
                        <a:pt x="87" y="239"/>
                        <a:pt x="87" y="239"/>
                        <a:pt x="87" y="239"/>
                      </a:cubicBezTo>
                      <a:cubicBezTo>
                        <a:pt x="87" y="239"/>
                        <a:pt x="87" y="239"/>
                        <a:pt x="87" y="239"/>
                      </a:cubicBezTo>
                      <a:cubicBezTo>
                        <a:pt x="87" y="236"/>
                        <a:pt x="88" y="234"/>
                        <a:pt x="90" y="233"/>
                      </a:cubicBezTo>
                      <a:cubicBezTo>
                        <a:pt x="90" y="233"/>
                        <a:pt x="91" y="232"/>
                        <a:pt x="93" y="232"/>
                      </a:cubicBezTo>
                      <a:cubicBezTo>
                        <a:pt x="93" y="232"/>
                        <a:pt x="93" y="232"/>
                        <a:pt x="93" y="232"/>
                      </a:cubicBezTo>
                      <a:cubicBezTo>
                        <a:pt x="94" y="232"/>
                        <a:pt x="94" y="232"/>
                        <a:pt x="95" y="232"/>
                      </a:cubicBezTo>
                      <a:cubicBezTo>
                        <a:pt x="95" y="232"/>
                        <a:pt x="95" y="232"/>
                        <a:pt x="96" y="232"/>
                      </a:cubicBezTo>
                      <a:cubicBezTo>
                        <a:pt x="96" y="232"/>
                        <a:pt x="97" y="232"/>
                        <a:pt x="97" y="232"/>
                      </a:cubicBezTo>
                      <a:cubicBezTo>
                        <a:pt x="99" y="232"/>
                        <a:pt x="99" y="231"/>
                        <a:pt x="99" y="231"/>
                      </a:cubicBezTo>
                      <a:cubicBezTo>
                        <a:pt x="99" y="230"/>
                        <a:pt x="99" y="229"/>
                        <a:pt x="99" y="229"/>
                      </a:cubicBezTo>
                      <a:cubicBezTo>
                        <a:pt x="99" y="228"/>
                        <a:pt x="99" y="228"/>
                        <a:pt x="99" y="228"/>
                      </a:cubicBezTo>
                      <a:cubicBezTo>
                        <a:pt x="99" y="226"/>
                        <a:pt x="99" y="226"/>
                        <a:pt x="99" y="226"/>
                      </a:cubicBezTo>
                      <a:cubicBezTo>
                        <a:pt x="99" y="225"/>
                        <a:pt x="99" y="225"/>
                        <a:pt x="98" y="225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97" y="224"/>
                        <a:pt x="98" y="223"/>
                        <a:pt x="98" y="223"/>
                      </a:cubicBezTo>
                      <a:cubicBezTo>
                        <a:pt x="98" y="222"/>
                        <a:pt x="98" y="222"/>
                        <a:pt x="98" y="222"/>
                      </a:cubicBezTo>
                      <a:cubicBezTo>
                        <a:pt x="99" y="222"/>
                        <a:pt x="99" y="222"/>
                        <a:pt x="99" y="221"/>
                      </a:cubicBezTo>
                      <a:cubicBezTo>
                        <a:pt x="99" y="221"/>
                        <a:pt x="99" y="221"/>
                        <a:pt x="99" y="221"/>
                      </a:cubicBezTo>
                      <a:cubicBezTo>
                        <a:pt x="99" y="221"/>
                        <a:pt x="99" y="221"/>
                        <a:pt x="99" y="221"/>
                      </a:cubicBezTo>
                      <a:cubicBezTo>
                        <a:pt x="99" y="221"/>
                        <a:pt x="99" y="221"/>
                        <a:pt x="99" y="221"/>
                      </a:cubicBezTo>
                      <a:cubicBezTo>
                        <a:pt x="99" y="221"/>
                        <a:pt x="99" y="221"/>
                        <a:pt x="99" y="221"/>
                      </a:cubicBezTo>
                      <a:cubicBezTo>
                        <a:pt x="100" y="221"/>
                        <a:pt x="100" y="221"/>
                        <a:pt x="100" y="221"/>
                      </a:cubicBezTo>
                      <a:cubicBezTo>
                        <a:pt x="100" y="220"/>
                        <a:pt x="100" y="220"/>
                        <a:pt x="100" y="220"/>
                      </a:cubicBezTo>
                      <a:cubicBezTo>
                        <a:pt x="100" y="219"/>
                        <a:pt x="100" y="219"/>
                        <a:pt x="100" y="219"/>
                      </a:cubicBezTo>
                      <a:cubicBezTo>
                        <a:pt x="101" y="219"/>
                        <a:pt x="101" y="219"/>
                        <a:pt x="101" y="219"/>
                      </a:cubicBezTo>
                      <a:cubicBezTo>
                        <a:pt x="101" y="219"/>
                        <a:pt x="101" y="219"/>
                        <a:pt x="101" y="219"/>
                      </a:cubicBezTo>
                      <a:cubicBezTo>
                        <a:pt x="101" y="219"/>
                        <a:pt x="102" y="219"/>
                        <a:pt x="102" y="219"/>
                      </a:cubicBezTo>
                      <a:cubicBezTo>
                        <a:pt x="103" y="219"/>
                        <a:pt x="104" y="218"/>
                        <a:pt x="105" y="216"/>
                      </a:cubicBezTo>
                      <a:cubicBezTo>
                        <a:pt x="105" y="215"/>
                        <a:pt x="105" y="213"/>
                        <a:pt x="105" y="212"/>
                      </a:cubicBezTo>
                      <a:cubicBezTo>
                        <a:pt x="105" y="211"/>
                        <a:pt x="105" y="211"/>
                        <a:pt x="105" y="211"/>
                      </a:cubicBezTo>
                      <a:cubicBezTo>
                        <a:pt x="105" y="211"/>
                        <a:pt x="105" y="210"/>
                        <a:pt x="105" y="209"/>
                      </a:cubicBezTo>
                      <a:cubicBezTo>
                        <a:pt x="105" y="209"/>
                        <a:pt x="105" y="209"/>
                        <a:pt x="105" y="209"/>
                      </a:cubicBezTo>
                      <a:cubicBezTo>
                        <a:pt x="106" y="210"/>
                        <a:pt x="106" y="210"/>
                        <a:pt x="106" y="210"/>
                      </a:cubicBezTo>
                      <a:cubicBezTo>
                        <a:pt x="106" y="208"/>
                        <a:pt x="106" y="208"/>
                        <a:pt x="106" y="208"/>
                      </a:cubicBezTo>
                      <a:cubicBezTo>
                        <a:pt x="106" y="208"/>
                        <a:pt x="106" y="207"/>
                        <a:pt x="106" y="207"/>
                      </a:cubicBezTo>
                      <a:cubicBezTo>
                        <a:pt x="107" y="206"/>
                        <a:pt x="107" y="206"/>
                        <a:pt x="108" y="206"/>
                      </a:cubicBezTo>
                      <a:cubicBezTo>
                        <a:pt x="108" y="205"/>
                        <a:pt x="108" y="205"/>
                        <a:pt x="108" y="205"/>
                      </a:cubicBezTo>
                      <a:cubicBezTo>
                        <a:pt x="109" y="205"/>
                        <a:pt x="109" y="205"/>
                        <a:pt x="110" y="204"/>
                      </a:cubicBezTo>
                      <a:cubicBezTo>
                        <a:pt x="110" y="204"/>
                        <a:pt x="110" y="203"/>
                        <a:pt x="110" y="202"/>
                      </a:cubicBezTo>
                      <a:cubicBezTo>
                        <a:pt x="110" y="201"/>
                        <a:pt x="110" y="201"/>
                        <a:pt x="110" y="201"/>
                      </a:cubicBezTo>
                      <a:cubicBezTo>
                        <a:pt x="110" y="200"/>
                        <a:pt x="110" y="200"/>
                        <a:pt x="110" y="200"/>
                      </a:cubicBezTo>
                      <a:cubicBezTo>
                        <a:pt x="111" y="199"/>
                        <a:pt x="111" y="199"/>
                        <a:pt x="112" y="198"/>
                      </a:cubicBezTo>
                      <a:cubicBezTo>
                        <a:pt x="113" y="197"/>
                        <a:pt x="114" y="196"/>
                        <a:pt x="116" y="195"/>
                      </a:cubicBezTo>
                      <a:cubicBezTo>
                        <a:pt x="116" y="194"/>
                        <a:pt x="116" y="194"/>
                        <a:pt x="117" y="194"/>
                      </a:cubicBezTo>
                      <a:cubicBezTo>
                        <a:pt x="117" y="193"/>
                        <a:pt x="118" y="193"/>
                        <a:pt x="118" y="192"/>
                      </a:cubicBezTo>
                      <a:cubicBezTo>
                        <a:pt x="118" y="191"/>
                        <a:pt x="118" y="191"/>
                        <a:pt x="118" y="190"/>
                      </a:cubicBezTo>
                      <a:cubicBezTo>
                        <a:pt x="118" y="189"/>
                        <a:pt x="118" y="189"/>
                        <a:pt x="118" y="188"/>
                      </a:cubicBezTo>
                      <a:cubicBezTo>
                        <a:pt x="117" y="187"/>
                        <a:pt x="117" y="186"/>
                        <a:pt x="118" y="185"/>
                      </a:cubicBezTo>
                      <a:cubicBezTo>
                        <a:pt x="118" y="184"/>
                        <a:pt x="118" y="182"/>
                        <a:pt x="118" y="181"/>
                      </a:cubicBezTo>
                      <a:cubicBezTo>
                        <a:pt x="119" y="181"/>
                        <a:pt x="119" y="181"/>
                        <a:pt x="119" y="181"/>
                      </a:cubicBezTo>
                      <a:cubicBezTo>
                        <a:pt x="119" y="180"/>
                        <a:pt x="119" y="180"/>
                        <a:pt x="119" y="180"/>
                      </a:cubicBezTo>
                      <a:cubicBezTo>
                        <a:pt x="119" y="179"/>
                        <a:pt x="119" y="179"/>
                        <a:pt x="119" y="179"/>
                      </a:cubicBezTo>
                      <a:cubicBezTo>
                        <a:pt x="119" y="179"/>
                        <a:pt x="119" y="179"/>
                        <a:pt x="119" y="179"/>
                      </a:cubicBezTo>
                      <a:cubicBezTo>
                        <a:pt x="119" y="179"/>
                        <a:pt x="119" y="179"/>
                        <a:pt x="119" y="179"/>
                      </a:cubicBezTo>
                      <a:cubicBezTo>
                        <a:pt x="119" y="179"/>
                        <a:pt x="119" y="179"/>
                        <a:pt x="119" y="179"/>
                      </a:cubicBezTo>
                      <a:cubicBezTo>
                        <a:pt x="120" y="180"/>
                        <a:pt x="120" y="180"/>
                        <a:pt x="120" y="180"/>
                      </a:cubicBezTo>
                      <a:cubicBezTo>
                        <a:pt x="120" y="179"/>
                        <a:pt x="120" y="179"/>
                        <a:pt x="120" y="179"/>
                      </a:cubicBezTo>
                      <a:cubicBezTo>
                        <a:pt x="121" y="176"/>
                        <a:pt x="121" y="173"/>
                        <a:pt x="120" y="171"/>
                      </a:cubicBezTo>
                      <a:cubicBezTo>
                        <a:pt x="120" y="169"/>
                        <a:pt x="120" y="168"/>
                        <a:pt x="120" y="166"/>
                      </a:cubicBezTo>
                      <a:cubicBezTo>
                        <a:pt x="120" y="164"/>
                        <a:pt x="120" y="162"/>
                        <a:pt x="121" y="161"/>
                      </a:cubicBezTo>
                      <a:cubicBezTo>
                        <a:pt x="121" y="160"/>
                        <a:pt x="121" y="159"/>
                        <a:pt x="122" y="159"/>
                      </a:cubicBezTo>
                      <a:cubicBezTo>
                        <a:pt x="122" y="159"/>
                        <a:pt x="122" y="159"/>
                        <a:pt x="122" y="159"/>
                      </a:cubicBezTo>
                      <a:cubicBezTo>
                        <a:pt x="122" y="158"/>
                        <a:pt x="122" y="158"/>
                        <a:pt x="122" y="158"/>
                      </a:cubicBezTo>
                      <a:cubicBezTo>
                        <a:pt x="122" y="158"/>
                        <a:pt x="122" y="158"/>
                        <a:pt x="122" y="158"/>
                      </a:cubicBezTo>
                      <a:cubicBezTo>
                        <a:pt x="122" y="158"/>
                        <a:pt x="122" y="158"/>
                        <a:pt x="122" y="158"/>
                      </a:cubicBezTo>
                      <a:cubicBezTo>
                        <a:pt x="123" y="158"/>
                        <a:pt x="123" y="158"/>
                        <a:pt x="123" y="158"/>
                      </a:cubicBezTo>
                      <a:cubicBezTo>
                        <a:pt x="123" y="157"/>
                        <a:pt x="123" y="157"/>
                        <a:pt x="123" y="157"/>
                      </a:cubicBezTo>
                      <a:cubicBezTo>
                        <a:pt x="123" y="156"/>
                        <a:pt x="123" y="156"/>
                        <a:pt x="123" y="156"/>
                      </a:cubicBezTo>
                      <a:cubicBezTo>
                        <a:pt x="123" y="156"/>
                        <a:pt x="123" y="155"/>
                        <a:pt x="123" y="155"/>
                      </a:cubicBezTo>
                      <a:cubicBezTo>
                        <a:pt x="124" y="155"/>
                        <a:pt x="124" y="155"/>
                        <a:pt x="124" y="155"/>
                      </a:cubicBezTo>
                      <a:cubicBezTo>
                        <a:pt x="125" y="155"/>
                        <a:pt x="125" y="155"/>
                        <a:pt x="125" y="155"/>
                      </a:cubicBezTo>
                      <a:cubicBezTo>
                        <a:pt x="125" y="150"/>
                        <a:pt x="125" y="150"/>
                        <a:pt x="125" y="150"/>
                      </a:cubicBezTo>
                      <a:cubicBezTo>
                        <a:pt x="125" y="149"/>
                        <a:pt x="124" y="149"/>
                        <a:pt x="124" y="149"/>
                      </a:cubicBezTo>
                      <a:cubicBezTo>
                        <a:pt x="124" y="149"/>
                        <a:pt x="124" y="149"/>
                        <a:pt x="124" y="149"/>
                      </a:cubicBezTo>
                      <a:cubicBezTo>
                        <a:pt x="123" y="148"/>
                        <a:pt x="123" y="148"/>
                        <a:pt x="123" y="147"/>
                      </a:cubicBezTo>
                      <a:cubicBezTo>
                        <a:pt x="123" y="146"/>
                        <a:pt x="123" y="146"/>
                        <a:pt x="123" y="146"/>
                      </a:cubicBezTo>
                      <a:cubicBezTo>
                        <a:pt x="123" y="145"/>
                        <a:pt x="123" y="145"/>
                        <a:pt x="123" y="145"/>
                      </a:cubicBezTo>
                      <a:cubicBezTo>
                        <a:pt x="123" y="144"/>
                        <a:pt x="123" y="143"/>
                        <a:pt x="124" y="142"/>
                      </a:cubicBezTo>
                      <a:cubicBezTo>
                        <a:pt x="124" y="142"/>
                        <a:pt x="124" y="142"/>
                        <a:pt x="124" y="142"/>
                      </a:cubicBezTo>
                      <a:cubicBezTo>
                        <a:pt x="124" y="142"/>
                        <a:pt x="125" y="142"/>
                        <a:pt x="125" y="141"/>
                      </a:cubicBezTo>
                      <a:cubicBezTo>
                        <a:pt x="125" y="140"/>
                        <a:pt x="125" y="140"/>
                        <a:pt x="125" y="140"/>
                      </a:cubicBezTo>
                      <a:cubicBezTo>
                        <a:pt x="125" y="139"/>
                        <a:pt x="125" y="139"/>
                        <a:pt x="125" y="138"/>
                      </a:cubicBezTo>
                      <a:cubicBezTo>
                        <a:pt x="125" y="138"/>
                        <a:pt x="125" y="137"/>
                        <a:pt x="125" y="137"/>
                      </a:cubicBezTo>
                      <a:cubicBezTo>
                        <a:pt x="125" y="136"/>
                        <a:pt x="125" y="136"/>
                        <a:pt x="125" y="135"/>
                      </a:cubicBezTo>
                      <a:cubicBezTo>
                        <a:pt x="125" y="135"/>
                        <a:pt x="125" y="135"/>
                        <a:pt x="125" y="135"/>
                      </a:cubicBezTo>
                      <a:cubicBezTo>
                        <a:pt x="126" y="135"/>
                        <a:pt x="126" y="135"/>
                        <a:pt x="126" y="135"/>
                      </a:cubicBezTo>
                      <a:cubicBezTo>
                        <a:pt x="126" y="128"/>
                        <a:pt x="126" y="128"/>
                        <a:pt x="126" y="128"/>
                      </a:cubicBezTo>
                      <a:cubicBezTo>
                        <a:pt x="126" y="127"/>
                        <a:pt x="126" y="127"/>
                        <a:pt x="126" y="127"/>
                      </a:cubicBezTo>
                      <a:cubicBezTo>
                        <a:pt x="126" y="126"/>
                        <a:pt x="126" y="125"/>
                        <a:pt x="126" y="124"/>
                      </a:cubicBezTo>
                      <a:cubicBezTo>
                        <a:pt x="125" y="123"/>
                        <a:pt x="124" y="122"/>
                        <a:pt x="122" y="121"/>
                      </a:cubicBezTo>
                      <a:cubicBezTo>
                        <a:pt x="122" y="121"/>
                        <a:pt x="122" y="120"/>
                        <a:pt x="122" y="120"/>
                      </a:cubicBezTo>
                      <a:cubicBezTo>
                        <a:pt x="122" y="116"/>
                        <a:pt x="122" y="116"/>
                        <a:pt x="122" y="116"/>
                      </a:cubicBezTo>
                      <a:cubicBezTo>
                        <a:pt x="120" y="116"/>
                        <a:pt x="120" y="116"/>
                        <a:pt x="120" y="116"/>
                      </a:cubicBezTo>
                      <a:cubicBezTo>
                        <a:pt x="120" y="116"/>
                        <a:pt x="120" y="116"/>
                        <a:pt x="120" y="116"/>
                      </a:cubicBezTo>
                      <a:cubicBezTo>
                        <a:pt x="120" y="115"/>
                        <a:pt x="120" y="115"/>
                        <a:pt x="120" y="115"/>
                      </a:cubicBezTo>
                      <a:cubicBezTo>
                        <a:pt x="120" y="115"/>
                        <a:pt x="120" y="115"/>
                        <a:pt x="120" y="115"/>
                      </a:cubicBezTo>
                      <a:cubicBezTo>
                        <a:pt x="120" y="114"/>
                        <a:pt x="120" y="114"/>
                        <a:pt x="120" y="113"/>
                      </a:cubicBezTo>
                      <a:cubicBezTo>
                        <a:pt x="119" y="113"/>
                        <a:pt x="119" y="113"/>
                        <a:pt x="119" y="113"/>
                      </a:cubicBezTo>
                      <a:cubicBezTo>
                        <a:pt x="119" y="112"/>
                        <a:pt x="119" y="112"/>
                        <a:pt x="118" y="112"/>
                      </a:cubicBezTo>
                      <a:cubicBezTo>
                        <a:pt x="118" y="111"/>
                        <a:pt x="118" y="111"/>
                        <a:pt x="118" y="111"/>
                      </a:cubicBezTo>
                      <a:cubicBezTo>
                        <a:pt x="118" y="111"/>
                        <a:pt x="118" y="111"/>
                        <a:pt x="118" y="111"/>
                      </a:cubicBezTo>
                      <a:cubicBezTo>
                        <a:pt x="118" y="110"/>
                        <a:pt x="118" y="109"/>
                        <a:pt x="117" y="109"/>
                      </a:cubicBezTo>
                      <a:cubicBezTo>
                        <a:pt x="116" y="109"/>
                        <a:pt x="116" y="109"/>
                        <a:pt x="116" y="109"/>
                      </a:cubicBezTo>
                      <a:cubicBezTo>
                        <a:pt x="116" y="109"/>
                        <a:pt x="116" y="109"/>
                        <a:pt x="116" y="109"/>
                      </a:cubicBezTo>
                      <a:cubicBezTo>
                        <a:pt x="116" y="108"/>
                        <a:pt x="116" y="108"/>
                        <a:pt x="116" y="108"/>
                      </a:cubicBezTo>
                      <a:cubicBezTo>
                        <a:pt x="116" y="107"/>
                        <a:pt x="116" y="107"/>
                        <a:pt x="116" y="107"/>
                      </a:cubicBezTo>
                      <a:cubicBezTo>
                        <a:pt x="115" y="106"/>
                        <a:pt x="115" y="106"/>
                        <a:pt x="115" y="106"/>
                      </a:cubicBezTo>
                      <a:cubicBezTo>
                        <a:pt x="114" y="105"/>
                        <a:pt x="114" y="105"/>
                        <a:pt x="114" y="105"/>
                      </a:cubicBezTo>
                      <a:cubicBezTo>
                        <a:pt x="113" y="104"/>
                        <a:pt x="113" y="104"/>
                        <a:pt x="113" y="104"/>
                      </a:cubicBezTo>
                      <a:cubicBezTo>
                        <a:pt x="112" y="102"/>
                        <a:pt x="111" y="101"/>
                        <a:pt x="112" y="98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1" y="97"/>
                        <a:pt x="111" y="97"/>
                        <a:pt x="111" y="97"/>
                      </a:cubicBezTo>
                      <a:cubicBezTo>
                        <a:pt x="110" y="97"/>
                        <a:pt x="110" y="97"/>
                        <a:pt x="110" y="97"/>
                      </a:cubicBezTo>
                      <a:cubicBezTo>
                        <a:pt x="110" y="96"/>
                        <a:pt x="110" y="95"/>
                        <a:pt x="109" y="94"/>
                      </a:cubicBezTo>
                      <a:cubicBezTo>
                        <a:pt x="109" y="94"/>
                        <a:pt x="109" y="94"/>
                        <a:pt x="109" y="94"/>
                      </a:cubicBezTo>
                      <a:cubicBezTo>
                        <a:pt x="108" y="93"/>
                        <a:pt x="108" y="93"/>
                        <a:pt x="108" y="92"/>
                      </a:cubicBezTo>
                      <a:cubicBezTo>
                        <a:pt x="107" y="92"/>
                        <a:pt x="107" y="91"/>
                        <a:pt x="106" y="91"/>
                      </a:cubicBezTo>
                      <a:cubicBezTo>
                        <a:pt x="106" y="91"/>
                        <a:pt x="106" y="91"/>
                        <a:pt x="106" y="91"/>
                      </a:cubicBezTo>
                      <a:cubicBezTo>
                        <a:pt x="106" y="91"/>
                        <a:pt x="106" y="90"/>
                        <a:pt x="106" y="90"/>
                      </a:cubicBezTo>
                      <a:cubicBezTo>
                        <a:pt x="106" y="90"/>
                        <a:pt x="106" y="90"/>
                        <a:pt x="106" y="90"/>
                      </a:cubicBezTo>
                      <a:cubicBezTo>
                        <a:pt x="106" y="89"/>
                        <a:pt x="106" y="89"/>
                        <a:pt x="106" y="89"/>
                      </a:cubicBezTo>
                      <a:cubicBezTo>
                        <a:pt x="105" y="89"/>
                        <a:pt x="105" y="89"/>
                        <a:pt x="105" y="89"/>
                      </a:cubicBezTo>
                      <a:cubicBezTo>
                        <a:pt x="105" y="88"/>
                        <a:pt x="105" y="88"/>
                        <a:pt x="105" y="88"/>
                      </a:cubicBezTo>
                      <a:cubicBezTo>
                        <a:pt x="105" y="88"/>
                        <a:pt x="105" y="88"/>
                        <a:pt x="105" y="88"/>
                      </a:cubicBezTo>
                      <a:cubicBezTo>
                        <a:pt x="105" y="88"/>
                        <a:pt x="105" y="88"/>
                        <a:pt x="105" y="88"/>
                      </a:cubicBezTo>
                      <a:cubicBezTo>
                        <a:pt x="104" y="88"/>
                        <a:pt x="104" y="88"/>
                        <a:pt x="104" y="88"/>
                      </a:cubicBezTo>
                      <a:cubicBezTo>
                        <a:pt x="104" y="87"/>
                        <a:pt x="104" y="87"/>
                        <a:pt x="103" y="86"/>
                      </a:cubicBezTo>
                      <a:cubicBezTo>
                        <a:pt x="102" y="84"/>
                        <a:pt x="101" y="83"/>
                        <a:pt x="100" y="81"/>
                      </a:cubicBezTo>
                      <a:cubicBezTo>
                        <a:pt x="99" y="80"/>
                        <a:pt x="99" y="80"/>
                        <a:pt x="99" y="80"/>
                      </a:cubicBezTo>
                      <a:cubicBezTo>
                        <a:pt x="98" y="78"/>
                        <a:pt x="97" y="76"/>
                        <a:pt x="95" y="75"/>
                      </a:cubicBezTo>
                      <a:cubicBezTo>
                        <a:pt x="97" y="75"/>
                        <a:pt x="97" y="75"/>
                        <a:pt x="97" y="75"/>
                      </a:cubicBezTo>
                      <a:cubicBezTo>
                        <a:pt x="97" y="74"/>
                        <a:pt x="97" y="74"/>
                        <a:pt x="97" y="74"/>
                      </a:cubicBezTo>
                      <a:cubicBezTo>
                        <a:pt x="98" y="74"/>
                        <a:pt x="98" y="75"/>
                        <a:pt x="98" y="75"/>
                      </a:cubicBezTo>
                      <a:cubicBezTo>
                        <a:pt x="99" y="76"/>
                        <a:pt x="99" y="76"/>
                        <a:pt x="99" y="76"/>
                      </a:cubicBezTo>
                      <a:cubicBezTo>
                        <a:pt x="99" y="76"/>
                        <a:pt x="99" y="76"/>
                        <a:pt x="99" y="76"/>
                      </a:cubicBezTo>
                      <a:cubicBezTo>
                        <a:pt x="100" y="76"/>
                        <a:pt x="100" y="76"/>
                        <a:pt x="100" y="76"/>
                      </a:cubicBezTo>
                      <a:cubicBezTo>
                        <a:pt x="100" y="76"/>
                        <a:pt x="100" y="76"/>
                        <a:pt x="100" y="76"/>
                      </a:cubicBezTo>
                      <a:cubicBezTo>
                        <a:pt x="100" y="76"/>
                        <a:pt x="100" y="76"/>
                        <a:pt x="100" y="76"/>
                      </a:cubicBezTo>
                      <a:cubicBezTo>
                        <a:pt x="100" y="77"/>
                        <a:pt x="100" y="77"/>
                        <a:pt x="100" y="77"/>
                      </a:cubicBezTo>
                      <a:cubicBezTo>
                        <a:pt x="101" y="78"/>
                        <a:pt x="101" y="78"/>
                        <a:pt x="101" y="78"/>
                      </a:cubicBezTo>
                      <a:cubicBezTo>
                        <a:pt x="101" y="78"/>
                        <a:pt x="101" y="78"/>
                        <a:pt x="101" y="78"/>
                      </a:cubicBezTo>
                      <a:cubicBezTo>
                        <a:pt x="101" y="78"/>
                        <a:pt x="101" y="78"/>
                        <a:pt x="101" y="78"/>
                      </a:cubicBezTo>
                      <a:cubicBezTo>
                        <a:pt x="101" y="78"/>
                        <a:pt x="101" y="79"/>
                        <a:pt x="101" y="79"/>
                      </a:cubicBezTo>
                      <a:cubicBezTo>
                        <a:pt x="101" y="82"/>
                        <a:pt x="101" y="82"/>
                        <a:pt x="101" y="82"/>
                      </a:cubicBezTo>
                      <a:cubicBezTo>
                        <a:pt x="102" y="82"/>
                        <a:pt x="102" y="82"/>
                        <a:pt x="102" y="82"/>
                      </a:cubicBezTo>
                      <a:cubicBezTo>
                        <a:pt x="103" y="82"/>
                        <a:pt x="103" y="82"/>
                        <a:pt x="103" y="82"/>
                      </a:cubicBezTo>
                      <a:cubicBezTo>
                        <a:pt x="103" y="82"/>
                        <a:pt x="103" y="82"/>
                        <a:pt x="103" y="82"/>
                      </a:cubicBezTo>
                      <a:cubicBezTo>
                        <a:pt x="103" y="82"/>
                        <a:pt x="103" y="82"/>
                        <a:pt x="103" y="82"/>
                      </a:cubicBezTo>
                      <a:cubicBezTo>
                        <a:pt x="103" y="83"/>
                        <a:pt x="103" y="83"/>
                        <a:pt x="103" y="83"/>
                      </a:cubicBezTo>
                      <a:cubicBezTo>
                        <a:pt x="103" y="85"/>
                        <a:pt x="104" y="85"/>
                        <a:pt x="105" y="85"/>
                      </a:cubicBezTo>
                      <a:cubicBezTo>
                        <a:pt x="105" y="85"/>
                        <a:pt x="105" y="85"/>
                        <a:pt x="105" y="85"/>
                      </a:cubicBezTo>
                      <a:cubicBezTo>
                        <a:pt x="106" y="85"/>
                        <a:pt x="106" y="86"/>
                        <a:pt x="107" y="86"/>
                      </a:cubicBezTo>
                      <a:cubicBezTo>
                        <a:pt x="107" y="87"/>
                        <a:pt x="107" y="87"/>
                        <a:pt x="107" y="88"/>
                      </a:cubicBezTo>
                      <a:cubicBezTo>
                        <a:pt x="107" y="88"/>
                        <a:pt x="107" y="89"/>
                        <a:pt x="108" y="89"/>
                      </a:cubicBezTo>
                      <a:cubicBezTo>
                        <a:pt x="108" y="89"/>
                        <a:pt x="108" y="89"/>
                        <a:pt x="108" y="89"/>
                      </a:cubicBezTo>
                      <a:cubicBezTo>
                        <a:pt x="108" y="90"/>
                        <a:pt x="108" y="90"/>
                        <a:pt x="108" y="90"/>
                      </a:cubicBezTo>
                      <a:cubicBezTo>
                        <a:pt x="108" y="90"/>
                        <a:pt x="108" y="92"/>
                        <a:pt x="110" y="92"/>
                      </a:cubicBezTo>
                      <a:cubicBezTo>
                        <a:pt x="110" y="92"/>
                        <a:pt x="110" y="92"/>
                        <a:pt x="110" y="92"/>
                      </a:cubicBezTo>
                      <a:cubicBezTo>
                        <a:pt x="110" y="92"/>
                        <a:pt x="110" y="92"/>
                        <a:pt x="110" y="92"/>
                      </a:cubicBezTo>
                      <a:cubicBezTo>
                        <a:pt x="110" y="93"/>
                        <a:pt x="110" y="93"/>
                        <a:pt x="110" y="93"/>
                      </a:cubicBezTo>
                      <a:cubicBezTo>
                        <a:pt x="110" y="93"/>
                        <a:pt x="110" y="93"/>
                        <a:pt x="110" y="93"/>
                      </a:cubicBezTo>
                      <a:cubicBezTo>
                        <a:pt x="110" y="94"/>
                        <a:pt x="110" y="95"/>
                        <a:pt x="111" y="95"/>
                      </a:cubicBezTo>
                      <a:cubicBezTo>
                        <a:pt x="111" y="95"/>
                        <a:pt x="111" y="95"/>
                        <a:pt x="111" y="95"/>
                      </a:cubicBezTo>
                      <a:cubicBezTo>
                        <a:pt x="111" y="95"/>
                        <a:pt x="111" y="95"/>
                        <a:pt x="111" y="95"/>
                      </a:cubicBezTo>
                      <a:cubicBezTo>
                        <a:pt x="111" y="95"/>
                        <a:pt x="111" y="95"/>
                        <a:pt x="111" y="95"/>
                      </a:cubicBezTo>
                      <a:cubicBezTo>
                        <a:pt x="111" y="96"/>
                        <a:pt x="111" y="96"/>
                        <a:pt x="111" y="96"/>
                      </a:cubicBezTo>
                      <a:cubicBezTo>
                        <a:pt x="112" y="97"/>
                        <a:pt x="112" y="97"/>
                        <a:pt x="112" y="98"/>
                      </a:cubicBezTo>
                      <a:cubicBezTo>
                        <a:pt x="113" y="98"/>
                        <a:pt x="113" y="98"/>
                        <a:pt x="113" y="98"/>
                      </a:cubicBezTo>
                      <a:cubicBezTo>
                        <a:pt x="113" y="99"/>
                        <a:pt x="114" y="99"/>
                        <a:pt x="114" y="99"/>
                      </a:cubicBezTo>
                      <a:cubicBezTo>
                        <a:pt x="114" y="99"/>
                        <a:pt x="114" y="99"/>
                        <a:pt x="114" y="99"/>
                      </a:cubicBezTo>
                      <a:cubicBezTo>
                        <a:pt x="114" y="100"/>
                        <a:pt x="114" y="100"/>
                        <a:pt x="114" y="100"/>
                      </a:cubicBezTo>
                      <a:cubicBezTo>
                        <a:pt x="114" y="101"/>
                        <a:pt x="114" y="102"/>
                        <a:pt x="115" y="102"/>
                      </a:cubicBezTo>
                      <a:cubicBezTo>
                        <a:pt x="116" y="102"/>
                        <a:pt x="116" y="102"/>
                        <a:pt x="116" y="102"/>
                      </a:cubicBezTo>
                      <a:cubicBezTo>
                        <a:pt x="116" y="102"/>
                        <a:pt x="116" y="102"/>
                        <a:pt x="116" y="102"/>
                      </a:cubicBezTo>
                      <a:cubicBezTo>
                        <a:pt x="116" y="103"/>
                        <a:pt x="116" y="103"/>
                        <a:pt x="116" y="103"/>
                      </a:cubicBezTo>
                      <a:cubicBezTo>
                        <a:pt x="116" y="105"/>
                        <a:pt x="116" y="105"/>
                        <a:pt x="116" y="105"/>
                      </a:cubicBezTo>
                      <a:cubicBezTo>
                        <a:pt x="116" y="106"/>
                        <a:pt x="116" y="106"/>
                        <a:pt x="117" y="106"/>
                      </a:cubicBezTo>
                      <a:cubicBezTo>
                        <a:pt x="117" y="106"/>
                        <a:pt x="117" y="106"/>
                        <a:pt x="117" y="106"/>
                      </a:cubicBezTo>
                      <a:cubicBezTo>
                        <a:pt x="117" y="107"/>
                        <a:pt x="117" y="108"/>
                        <a:pt x="118" y="108"/>
                      </a:cubicBezTo>
                      <a:cubicBezTo>
                        <a:pt x="118" y="109"/>
                        <a:pt x="119" y="110"/>
                        <a:pt x="120" y="110"/>
                      </a:cubicBezTo>
                      <a:cubicBezTo>
                        <a:pt x="122" y="111"/>
                        <a:pt x="122" y="111"/>
                        <a:pt x="122" y="111"/>
                      </a:cubicBezTo>
                      <a:cubicBezTo>
                        <a:pt x="122" y="109"/>
                        <a:pt x="122" y="109"/>
                        <a:pt x="122" y="109"/>
                      </a:cubicBezTo>
                      <a:cubicBezTo>
                        <a:pt x="121" y="106"/>
                        <a:pt x="120" y="102"/>
                        <a:pt x="119" y="97"/>
                      </a:cubicBezTo>
                      <a:cubicBezTo>
                        <a:pt x="118" y="95"/>
                        <a:pt x="118" y="93"/>
                        <a:pt x="118" y="91"/>
                      </a:cubicBezTo>
                      <a:cubicBezTo>
                        <a:pt x="118" y="90"/>
                        <a:pt x="118" y="90"/>
                        <a:pt x="118" y="89"/>
                      </a:cubicBezTo>
                      <a:cubicBezTo>
                        <a:pt x="119" y="88"/>
                        <a:pt x="119" y="88"/>
                        <a:pt x="119" y="88"/>
                      </a:cubicBezTo>
                      <a:cubicBezTo>
                        <a:pt x="119" y="87"/>
                        <a:pt x="119" y="87"/>
                        <a:pt x="119" y="86"/>
                      </a:cubicBezTo>
                      <a:cubicBezTo>
                        <a:pt x="119" y="86"/>
                        <a:pt x="119" y="86"/>
                        <a:pt x="119" y="86"/>
                      </a:cubicBezTo>
                      <a:cubicBezTo>
                        <a:pt x="119" y="86"/>
                        <a:pt x="119" y="85"/>
                        <a:pt x="119" y="85"/>
                      </a:cubicBezTo>
                      <a:cubicBezTo>
                        <a:pt x="119" y="85"/>
                        <a:pt x="118" y="84"/>
                        <a:pt x="118" y="84"/>
                      </a:cubicBezTo>
                      <a:cubicBezTo>
                        <a:pt x="118" y="84"/>
                        <a:pt x="118" y="84"/>
                        <a:pt x="118" y="84"/>
                      </a:cubicBezTo>
                      <a:cubicBezTo>
                        <a:pt x="118" y="84"/>
                        <a:pt x="118" y="84"/>
                        <a:pt x="118" y="84"/>
                      </a:cubicBezTo>
                      <a:cubicBezTo>
                        <a:pt x="117" y="84"/>
                        <a:pt x="118" y="84"/>
                        <a:pt x="118" y="83"/>
                      </a:cubicBezTo>
                      <a:cubicBezTo>
                        <a:pt x="118" y="82"/>
                        <a:pt x="118" y="82"/>
                        <a:pt x="118" y="82"/>
                      </a:cubicBezTo>
                      <a:cubicBezTo>
                        <a:pt x="117" y="81"/>
                        <a:pt x="117" y="81"/>
                        <a:pt x="117" y="81"/>
                      </a:cubicBezTo>
                      <a:cubicBezTo>
                        <a:pt x="117" y="81"/>
                        <a:pt x="117" y="81"/>
                        <a:pt x="117" y="81"/>
                      </a:cubicBezTo>
                      <a:cubicBezTo>
                        <a:pt x="116" y="81"/>
                        <a:pt x="116" y="81"/>
                        <a:pt x="116" y="81"/>
                      </a:cubicBezTo>
                      <a:cubicBezTo>
                        <a:pt x="116" y="81"/>
                        <a:pt x="116" y="81"/>
                        <a:pt x="116" y="81"/>
                      </a:cubicBezTo>
                      <a:cubicBezTo>
                        <a:pt x="116" y="81"/>
                        <a:pt x="116" y="81"/>
                        <a:pt x="116" y="81"/>
                      </a:cubicBezTo>
                      <a:cubicBezTo>
                        <a:pt x="116" y="79"/>
                        <a:pt x="116" y="79"/>
                        <a:pt x="116" y="79"/>
                      </a:cubicBezTo>
                      <a:cubicBezTo>
                        <a:pt x="115" y="79"/>
                        <a:pt x="115" y="79"/>
                        <a:pt x="115" y="79"/>
                      </a:cubicBezTo>
                      <a:cubicBezTo>
                        <a:pt x="115" y="78"/>
                        <a:pt x="115" y="78"/>
                        <a:pt x="115" y="78"/>
                      </a:cubicBezTo>
                      <a:cubicBezTo>
                        <a:pt x="115" y="77"/>
                        <a:pt x="115" y="77"/>
                        <a:pt x="115" y="77"/>
                      </a:cubicBezTo>
                      <a:cubicBezTo>
                        <a:pt x="115" y="77"/>
                        <a:pt x="115" y="77"/>
                        <a:pt x="115" y="77"/>
                      </a:cubicBezTo>
                      <a:cubicBezTo>
                        <a:pt x="115" y="76"/>
                        <a:pt x="115" y="76"/>
                        <a:pt x="115" y="76"/>
                      </a:cubicBezTo>
                      <a:cubicBezTo>
                        <a:pt x="114" y="76"/>
                        <a:pt x="114" y="76"/>
                        <a:pt x="114" y="76"/>
                      </a:cubicBezTo>
                      <a:cubicBezTo>
                        <a:pt x="113" y="76"/>
                        <a:pt x="113" y="76"/>
                        <a:pt x="113" y="76"/>
                      </a:cubicBezTo>
                      <a:cubicBezTo>
                        <a:pt x="113" y="76"/>
                        <a:pt x="113" y="76"/>
                        <a:pt x="113" y="76"/>
                      </a:cubicBezTo>
                      <a:cubicBezTo>
                        <a:pt x="113" y="75"/>
                        <a:pt x="113" y="75"/>
                        <a:pt x="113" y="75"/>
                      </a:cubicBezTo>
                      <a:cubicBezTo>
                        <a:pt x="113" y="75"/>
                        <a:pt x="113" y="75"/>
                        <a:pt x="113" y="75"/>
                      </a:cubicBezTo>
                      <a:cubicBezTo>
                        <a:pt x="113" y="74"/>
                        <a:pt x="113" y="74"/>
                        <a:pt x="113" y="74"/>
                      </a:cubicBezTo>
                      <a:cubicBezTo>
                        <a:pt x="113" y="73"/>
                        <a:pt x="113" y="73"/>
                        <a:pt x="112" y="73"/>
                      </a:cubicBezTo>
                      <a:cubicBezTo>
                        <a:pt x="112" y="73"/>
                        <a:pt x="112" y="73"/>
                        <a:pt x="112" y="73"/>
                      </a:cubicBezTo>
                      <a:cubicBezTo>
                        <a:pt x="112" y="73"/>
                        <a:pt x="112" y="73"/>
                        <a:pt x="112" y="73"/>
                      </a:cubicBezTo>
                      <a:cubicBezTo>
                        <a:pt x="112" y="72"/>
                        <a:pt x="112" y="72"/>
                        <a:pt x="112" y="72"/>
                      </a:cubicBezTo>
                      <a:cubicBezTo>
                        <a:pt x="112" y="72"/>
                        <a:pt x="112" y="72"/>
                        <a:pt x="112" y="71"/>
                      </a:cubicBezTo>
                      <a:cubicBezTo>
                        <a:pt x="111" y="71"/>
                        <a:pt x="111" y="70"/>
                        <a:pt x="111" y="70"/>
                      </a:cubicBezTo>
                      <a:cubicBezTo>
                        <a:pt x="110" y="69"/>
                        <a:pt x="110" y="69"/>
                        <a:pt x="110" y="69"/>
                      </a:cubicBezTo>
                      <a:cubicBezTo>
                        <a:pt x="110" y="69"/>
                        <a:pt x="110" y="69"/>
                        <a:pt x="110" y="69"/>
                      </a:cubicBezTo>
                      <a:cubicBezTo>
                        <a:pt x="109" y="69"/>
                        <a:pt x="109" y="69"/>
                        <a:pt x="109" y="69"/>
                      </a:cubicBezTo>
                      <a:cubicBezTo>
                        <a:pt x="109" y="68"/>
                        <a:pt x="109" y="68"/>
                        <a:pt x="109" y="68"/>
                      </a:cubicBezTo>
                      <a:cubicBezTo>
                        <a:pt x="109" y="68"/>
                        <a:pt x="109" y="68"/>
                        <a:pt x="109" y="68"/>
                      </a:cubicBezTo>
                      <a:cubicBezTo>
                        <a:pt x="109" y="68"/>
                        <a:pt x="109" y="68"/>
                        <a:pt x="109" y="68"/>
                      </a:cubicBezTo>
                      <a:cubicBezTo>
                        <a:pt x="109" y="66"/>
                        <a:pt x="109" y="66"/>
                        <a:pt x="109" y="66"/>
                      </a:cubicBezTo>
                      <a:cubicBezTo>
                        <a:pt x="108" y="66"/>
                        <a:pt x="108" y="66"/>
                        <a:pt x="108" y="66"/>
                      </a:cubicBezTo>
                      <a:cubicBezTo>
                        <a:pt x="108" y="66"/>
                        <a:pt x="108" y="66"/>
                        <a:pt x="108" y="66"/>
                      </a:cubicBezTo>
                      <a:cubicBezTo>
                        <a:pt x="108" y="66"/>
                        <a:pt x="108" y="66"/>
                        <a:pt x="108" y="66"/>
                      </a:cubicBezTo>
                      <a:cubicBezTo>
                        <a:pt x="107" y="65"/>
                        <a:pt x="107" y="65"/>
                        <a:pt x="107" y="65"/>
                      </a:cubicBezTo>
                      <a:cubicBezTo>
                        <a:pt x="107" y="65"/>
                        <a:pt x="107" y="64"/>
                        <a:pt x="107" y="64"/>
                      </a:cubicBezTo>
                      <a:cubicBezTo>
                        <a:pt x="107" y="63"/>
                        <a:pt x="107" y="63"/>
                        <a:pt x="107" y="63"/>
                      </a:cubicBezTo>
                      <a:cubicBezTo>
                        <a:pt x="106" y="63"/>
                        <a:pt x="106" y="63"/>
                        <a:pt x="106" y="63"/>
                      </a:cubicBezTo>
                      <a:cubicBezTo>
                        <a:pt x="106" y="62"/>
                        <a:pt x="106" y="62"/>
                        <a:pt x="106" y="62"/>
                      </a:cubicBezTo>
                      <a:cubicBezTo>
                        <a:pt x="106" y="62"/>
                        <a:pt x="106" y="61"/>
                        <a:pt x="105" y="61"/>
                      </a:cubicBezTo>
                      <a:cubicBezTo>
                        <a:pt x="105" y="61"/>
                        <a:pt x="105" y="61"/>
                        <a:pt x="105" y="61"/>
                      </a:cubicBezTo>
                      <a:cubicBezTo>
                        <a:pt x="105" y="61"/>
                        <a:pt x="105" y="61"/>
                        <a:pt x="105" y="61"/>
                      </a:cubicBezTo>
                      <a:cubicBezTo>
                        <a:pt x="105" y="60"/>
                        <a:pt x="105" y="60"/>
                        <a:pt x="105" y="60"/>
                      </a:cubicBezTo>
                      <a:cubicBezTo>
                        <a:pt x="104" y="59"/>
                        <a:pt x="104" y="59"/>
                        <a:pt x="104" y="59"/>
                      </a:cubicBezTo>
                      <a:cubicBezTo>
                        <a:pt x="103" y="58"/>
                        <a:pt x="103" y="58"/>
                        <a:pt x="103" y="58"/>
                      </a:cubicBezTo>
                      <a:cubicBezTo>
                        <a:pt x="103" y="57"/>
                        <a:pt x="102" y="57"/>
                        <a:pt x="102" y="57"/>
                      </a:cubicBezTo>
                      <a:cubicBezTo>
                        <a:pt x="102" y="57"/>
                        <a:pt x="102" y="57"/>
                        <a:pt x="102" y="57"/>
                      </a:cubicBezTo>
                      <a:cubicBezTo>
                        <a:pt x="101" y="56"/>
                        <a:pt x="101" y="56"/>
                        <a:pt x="101" y="56"/>
                      </a:cubicBezTo>
                      <a:cubicBezTo>
                        <a:pt x="100" y="56"/>
                        <a:pt x="100" y="55"/>
                        <a:pt x="100" y="55"/>
                      </a:cubicBezTo>
                      <a:cubicBezTo>
                        <a:pt x="100" y="54"/>
                        <a:pt x="100" y="54"/>
                        <a:pt x="100" y="53"/>
                      </a:cubicBezTo>
                      <a:cubicBezTo>
                        <a:pt x="99" y="53"/>
                        <a:pt x="99" y="53"/>
                        <a:pt x="99" y="53"/>
                      </a:cubicBezTo>
                      <a:cubicBezTo>
                        <a:pt x="99" y="52"/>
                        <a:pt x="99" y="52"/>
                        <a:pt x="99" y="52"/>
                      </a:cubicBezTo>
                      <a:cubicBezTo>
                        <a:pt x="99" y="52"/>
                        <a:pt x="99" y="52"/>
                        <a:pt x="99" y="52"/>
                      </a:cubicBezTo>
                      <a:cubicBezTo>
                        <a:pt x="99" y="52"/>
                        <a:pt x="99" y="51"/>
                        <a:pt x="98" y="51"/>
                      </a:cubicBezTo>
                      <a:cubicBezTo>
                        <a:pt x="97" y="51"/>
                        <a:pt x="97" y="51"/>
                        <a:pt x="97" y="51"/>
                      </a:cubicBezTo>
                      <a:cubicBezTo>
                        <a:pt x="96" y="50"/>
                        <a:pt x="96" y="50"/>
                        <a:pt x="95" y="49"/>
                      </a:cubicBezTo>
                      <a:cubicBezTo>
                        <a:pt x="95" y="49"/>
                        <a:pt x="95" y="48"/>
                        <a:pt x="95" y="48"/>
                      </a:cubicBezTo>
                      <a:cubicBezTo>
                        <a:pt x="95" y="47"/>
                        <a:pt x="94" y="47"/>
                        <a:pt x="94" y="46"/>
                      </a:cubicBezTo>
                      <a:cubicBezTo>
                        <a:pt x="94" y="45"/>
                        <a:pt x="93" y="45"/>
                        <a:pt x="92" y="44"/>
                      </a:cubicBezTo>
                      <a:cubicBezTo>
                        <a:pt x="91" y="44"/>
                        <a:pt x="91" y="43"/>
                        <a:pt x="91" y="43"/>
                      </a:cubicBezTo>
                      <a:cubicBezTo>
                        <a:pt x="90" y="43"/>
                        <a:pt x="90" y="43"/>
                        <a:pt x="90" y="43"/>
                      </a:cubicBezTo>
                      <a:cubicBezTo>
                        <a:pt x="90" y="42"/>
                        <a:pt x="90" y="42"/>
                        <a:pt x="90" y="41"/>
                      </a:cubicBezTo>
                      <a:cubicBezTo>
                        <a:pt x="89" y="41"/>
                        <a:pt x="89" y="41"/>
                        <a:pt x="88" y="40"/>
                      </a:cubicBezTo>
                      <a:cubicBezTo>
                        <a:pt x="87" y="39"/>
                        <a:pt x="86" y="38"/>
                        <a:pt x="85" y="38"/>
                      </a:cubicBezTo>
                      <a:cubicBezTo>
                        <a:pt x="83" y="36"/>
                        <a:pt x="82" y="34"/>
                        <a:pt x="80" y="32"/>
                      </a:cubicBezTo>
                      <a:cubicBezTo>
                        <a:pt x="80" y="31"/>
                        <a:pt x="80" y="31"/>
                        <a:pt x="80" y="31"/>
                      </a:cubicBezTo>
                      <a:cubicBezTo>
                        <a:pt x="80" y="31"/>
                        <a:pt x="80" y="31"/>
                        <a:pt x="80" y="31"/>
                      </a:cubicBezTo>
                      <a:cubicBezTo>
                        <a:pt x="78" y="31"/>
                        <a:pt x="77" y="30"/>
                        <a:pt x="76" y="29"/>
                      </a:cubicBezTo>
                      <a:cubicBezTo>
                        <a:pt x="76" y="28"/>
                        <a:pt x="76" y="28"/>
                        <a:pt x="76" y="28"/>
                      </a:cubicBezTo>
                      <a:cubicBezTo>
                        <a:pt x="75" y="27"/>
                        <a:pt x="75" y="26"/>
                        <a:pt x="73" y="26"/>
                      </a:cubicBezTo>
                      <a:cubicBezTo>
                        <a:pt x="73" y="26"/>
                        <a:pt x="73" y="26"/>
                        <a:pt x="72" y="25"/>
                      </a:cubicBezTo>
                      <a:cubicBezTo>
                        <a:pt x="72" y="25"/>
                        <a:pt x="71" y="25"/>
                        <a:pt x="71" y="25"/>
                      </a:cubicBezTo>
                      <a:cubicBezTo>
                        <a:pt x="70" y="24"/>
                        <a:pt x="69" y="23"/>
                        <a:pt x="69" y="22"/>
                      </a:cubicBezTo>
                      <a:cubicBezTo>
                        <a:pt x="69" y="22"/>
                        <a:pt x="69" y="22"/>
                        <a:pt x="69" y="22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7" y="21"/>
                        <a:pt x="67" y="21"/>
                        <a:pt x="67" y="21"/>
                      </a:cubicBezTo>
                      <a:cubicBezTo>
                        <a:pt x="66" y="21"/>
                        <a:pt x="66" y="21"/>
                        <a:pt x="65" y="21"/>
                      </a:cubicBezTo>
                      <a:cubicBezTo>
                        <a:pt x="65" y="20"/>
                        <a:pt x="64" y="19"/>
                        <a:pt x="64" y="19"/>
                      </a:cubicBezTo>
                      <a:cubicBezTo>
                        <a:pt x="63" y="18"/>
                        <a:pt x="63" y="18"/>
                        <a:pt x="63" y="17"/>
                      </a:cubicBezTo>
                      <a:cubicBezTo>
                        <a:pt x="63" y="17"/>
                        <a:pt x="63" y="17"/>
                        <a:pt x="63" y="17"/>
                      </a:cubicBezTo>
                      <a:cubicBezTo>
                        <a:pt x="62" y="17"/>
                        <a:pt x="62" y="17"/>
                        <a:pt x="62" y="17"/>
                      </a:cubicBezTo>
                      <a:cubicBezTo>
                        <a:pt x="61" y="17"/>
                        <a:pt x="61" y="17"/>
                        <a:pt x="60" y="17"/>
                      </a:cubicBezTo>
                      <a:cubicBezTo>
                        <a:pt x="60" y="16"/>
                        <a:pt x="59" y="16"/>
                        <a:pt x="59" y="15"/>
                      </a:cubicBezTo>
                      <a:cubicBezTo>
                        <a:pt x="59" y="15"/>
                        <a:pt x="59" y="15"/>
                        <a:pt x="59" y="15"/>
                      </a:cubicBezTo>
                      <a:cubicBezTo>
                        <a:pt x="59" y="14"/>
                        <a:pt x="58" y="14"/>
                        <a:pt x="57" y="14"/>
                      </a:cubicBezTo>
                      <a:cubicBezTo>
                        <a:pt x="57" y="14"/>
                        <a:pt x="57" y="14"/>
                        <a:pt x="57" y="14"/>
                      </a:cubicBezTo>
                      <a:cubicBezTo>
                        <a:pt x="56" y="14"/>
                        <a:pt x="56" y="13"/>
                        <a:pt x="56" y="13"/>
                      </a:cubicBezTo>
                      <a:cubicBezTo>
                        <a:pt x="54" y="11"/>
                        <a:pt x="52" y="10"/>
                        <a:pt x="49" y="8"/>
                      </a:cubicBezTo>
                      <a:cubicBezTo>
                        <a:pt x="47" y="7"/>
                        <a:pt x="44" y="6"/>
                        <a:pt x="42" y="4"/>
                      </a:cubicBezTo>
                      <a:cubicBezTo>
                        <a:pt x="40" y="3"/>
                        <a:pt x="38" y="2"/>
                        <a:pt x="36" y="1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Freeform 42"/>
                <p:cNvSpPr>
                  <a:spLocks noEditPoints="1"/>
                </p:cNvSpPr>
                <p:nvPr/>
              </p:nvSpPr>
              <p:spPr bwMode="auto">
                <a:xfrm>
                  <a:off x="3477" y="1838"/>
                  <a:ext cx="322" cy="675"/>
                </a:xfrm>
                <a:custGeom>
                  <a:avLst/>
                  <a:gdLst>
                    <a:gd name="T0" fmla="*/ 3 w 135"/>
                    <a:gd name="T1" fmla="*/ 78 h 283"/>
                    <a:gd name="T2" fmla="*/ 0 w 135"/>
                    <a:gd name="T3" fmla="*/ 85 h 283"/>
                    <a:gd name="T4" fmla="*/ 9 w 135"/>
                    <a:gd name="T5" fmla="*/ 113 h 283"/>
                    <a:gd name="T6" fmla="*/ 14 w 135"/>
                    <a:gd name="T7" fmla="*/ 116 h 283"/>
                    <a:gd name="T8" fmla="*/ 18 w 135"/>
                    <a:gd name="T9" fmla="*/ 128 h 283"/>
                    <a:gd name="T10" fmla="*/ 25 w 135"/>
                    <a:gd name="T11" fmla="*/ 137 h 283"/>
                    <a:gd name="T12" fmla="*/ 22 w 135"/>
                    <a:gd name="T13" fmla="*/ 150 h 283"/>
                    <a:gd name="T14" fmla="*/ 20 w 135"/>
                    <a:gd name="T15" fmla="*/ 166 h 283"/>
                    <a:gd name="T16" fmla="*/ 29 w 135"/>
                    <a:gd name="T17" fmla="*/ 180 h 283"/>
                    <a:gd name="T18" fmla="*/ 32 w 135"/>
                    <a:gd name="T19" fmla="*/ 192 h 283"/>
                    <a:gd name="T20" fmla="*/ 42 w 135"/>
                    <a:gd name="T21" fmla="*/ 204 h 283"/>
                    <a:gd name="T22" fmla="*/ 48 w 135"/>
                    <a:gd name="T23" fmla="*/ 208 h 283"/>
                    <a:gd name="T24" fmla="*/ 51 w 135"/>
                    <a:gd name="T25" fmla="*/ 218 h 283"/>
                    <a:gd name="T26" fmla="*/ 54 w 135"/>
                    <a:gd name="T27" fmla="*/ 238 h 283"/>
                    <a:gd name="T28" fmla="*/ 57 w 135"/>
                    <a:gd name="T29" fmla="*/ 253 h 283"/>
                    <a:gd name="T30" fmla="*/ 66 w 135"/>
                    <a:gd name="T31" fmla="*/ 265 h 283"/>
                    <a:gd name="T32" fmla="*/ 74 w 135"/>
                    <a:gd name="T33" fmla="*/ 278 h 283"/>
                    <a:gd name="T34" fmla="*/ 80 w 135"/>
                    <a:gd name="T35" fmla="*/ 283 h 283"/>
                    <a:gd name="T36" fmla="*/ 84 w 135"/>
                    <a:gd name="T37" fmla="*/ 275 h 283"/>
                    <a:gd name="T38" fmla="*/ 79 w 135"/>
                    <a:gd name="T39" fmla="*/ 262 h 283"/>
                    <a:gd name="T40" fmla="*/ 85 w 135"/>
                    <a:gd name="T41" fmla="*/ 255 h 283"/>
                    <a:gd name="T42" fmla="*/ 90 w 135"/>
                    <a:gd name="T43" fmla="*/ 244 h 283"/>
                    <a:gd name="T44" fmla="*/ 98 w 135"/>
                    <a:gd name="T45" fmla="*/ 224 h 283"/>
                    <a:gd name="T46" fmla="*/ 111 w 135"/>
                    <a:gd name="T47" fmla="*/ 217 h 283"/>
                    <a:gd name="T48" fmla="*/ 119 w 135"/>
                    <a:gd name="T49" fmla="*/ 210 h 283"/>
                    <a:gd name="T50" fmla="*/ 124 w 135"/>
                    <a:gd name="T51" fmla="*/ 188 h 283"/>
                    <a:gd name="T52" fmla="*/ 134 w 135"/>
                    <a:gd name="T53" fmla="*/ 178 h 283"/>
                    <a:gd name="T54" fmla="*/ 133 w 135"/>
                    <a:gd name="T55" fmla="*/ 166 h 283"/>
                    <a:gd name="T56" fmla="*/ 120 w 135"/>
                    <a:gd name="T57" fmla="*/ 159 h 283"/>
                    <a:gd name="T58" fmla="*/ 104 w 135"/>
                    <a:gd name="T59" fmla="*/ 156 h 283"/>
                    <a:gd name="T60" fmla="*/ 91 w 135"/>
                    <a:gd name="T61" fmla="*/ 153 h 283"/>
                    <a:gd name="T62" fmla="*/ 95 w 135"/>
                    <a:gd name="T63" fmla="*/ 146 h 283"/>
                    <a:gd name="T64" fmla="*/ 85 w 135"/>
                    <a:gd name="T65" fmla="*/ 136 h 283"/>
                    <a:gd name="T66" fmla="*/ 70 w 135"/>
                    <a:gd name="T67" fmla="*/ 129 h 283"/>
                    <a:gd name="T68" fmla="*/ 60 w 135"/>
                    <a:gd name="T69" fmla="*/ 123 h 283"/>
                    <a:gd name="T70" fmla="*/ 44 w 135"/>
                    <a:gd name="T71" fmla="*/ 117 h 283"/>
                    <a:gd name="T72" fmla="*/ 32 w 135"/>
                    <a:gd name="T73" fmla="*/ 120 h 283"/>
                    <a:gd name="T74" fmla="*/ 29 w 135"/>
                    <a:gd name="T75" fmla="*/ 125 h 283"/>
                    <a:gd name="T76" fmla="*/ 20 w 135"/>
                    <a:gd name="T77" fmla="*/ 120 h 283"/>
                    <a:gd name="T78" fmla="*/ 19 w 135"/>
                    <a:gd name="T79" fmla="*/ 106 h 283"/>
                    <a:gd name="T80" fmla="*/ 18 w 135"/>
                    <a:gd name="T81" fmla="*/ 99 h 283"/>
                    <a:gd name="T82" fmla="*/ 14 w 135"/>
                    <a:gd name="T83" fmla="*/ 94 h 283"/>
                    <a:gd name="T84" fmla="*/ 7 w 135"/>
                    <a:gd name="T85" fmla="*/ 96 h 283"/>
                    <a:gd name="T86" fmla="*/ 10 w 135"/>
                    <a:gd name="T87" fmla="*/ 89 h 283"/>
                    <a:gd name="T88" fmla="*/ 15 w 135"/>
                    <a:gd name="T89" fmla="*/ 79 h 283"/>
                    <a:gd name="T90" fmla="*/ 27 w 135"/>
                    <a:gd name="T91" fmla="*/ 71 h 283"/>
                    <a:gd name="T92" fmla="*/ 32 w 135"/>
                    <a:gd name="T93" fmla="*/ 82 h 283"/>
                    <a:gd name="T94" fmla="*/ 39 w 135"/>
                    <a:gd name="T95" fmla="*/ 69 h 283"/>
                    <a:gd name="T96" fmla="*/ 43 w 135"/>
                    <a:gd name="T97" fmla="*/ 63 h 283"/>
                    <a:gd name="T98" fmla="*/ 56 w 135"/>
                    <a:gd name="T99" fmla="*/ 55 h 283"/>
                    <a:gd name="T100" fmla="*/ 68 w 135"/>
                    <a:gd name="T101" fmla="*/ 45 h 283"/>
                    <a:gd name="T102" fmla="*/ 74 w 135"/>
                    <a:gd name="T103" fmla="*/ 37 h 283"/>
                    <a:gd name="T104" fmla="*/ 83 w 135"/>
                    <a:gd name="T105" fmla="*/ 31 h 283"/>
                    <a:gd name="T106" fmla="*/ 80 w 135"/>
                    <a:gd name="T107" fmla="*/ 29 h 283"/>
                    <a:gd name="T108" fmla="*/ 96 w 135"/>
                    <a:gd name="T109" fmla="*/ 24 h 283"/>
                    <a:gd name="T110" fmla="*/ 102 w 135"/>
                    <a:gd name="T111" fmla="*/ 11 h 283"/>
                    <a:gd name="T112" fmla="*/ 96 w 135"/>
                    <a:gd name="T113" fmla="*/ 8 h 283"/>
                    <a:gd name="T114" fmla="*/ 80 w 135"/>
                    <a:gd name="T115" fmla="*/ 18 h 283"/>
                    <a:gd name="T116" fmla="*/ 72 w 135"/>
                    <a:gd name="T117" fmla="*/ 18 h 283"/>
                    <a:gd name="T118" fmla="*/ 76 w 135"/>
                    <a:gd name="T119" fmla="*/ 9 h 283"/>
                    <a:gd name="T120" fmla="*/ 86 w 135"/>
                    <a:gd name="T121" fmla="*/ 6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35" h="283">
                      <a:moveTo>
                        <a:pt x="71" y="39"/>
                      </a:move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moveTo>
                        <a:pt x="96" y="12"/>
                      </a:moveTo>
                      <a:cubicBezTo>
                        <a:pt x="96" y="12"/>
                        <a:pt x="96" y="12"/>
                        <a:pt x="96" y="12"/>
                      </a:cubicBezTo>
                      <a:moveTo>
                        <a:pt x="86" y="0"/>
                      </a:move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3" y="0"/>
                        <a:pt x="82" y="0"/>
                        <a:pt x="81" y="0"/>
                      </a:cubicBezTo>
                      <a:cubicBezTo>
                        <a:pt x="72" y="5"/>
                        <a:pt x="63" y="10"/>
                        <a:pt x="56" y="16"/>
                      </a:cubicBezTo>
                      <a:cubicBezTo>
                        <a:pt x="39" y="28"/>
                        <a:pt x="25" y="41"/>
                        <a:pt x="14" y="57"/>
                      </a:cubicBezTo>
                      <a:cubicBezTo>
                        <a:pt x="9" y="63"/>
                        <a:pt x="5" y="69"/>
                        <a:pt x="1" y="76"/>
                      </a:cubicBezTo>
                      <a:cubicBezTo>
                        <a:pt x="0" y="78"/>
                        <a:pt x="0" y="78"/>
                        <a:pt x="0" y="78"/>
                      </a:cubicBezTo>
                      <a:cubicBezTo>
                        <a:pt x="2" y="78"/>
                        <a:pt x="2" y="78"/>
                        <a:pt x="2" y="78"/>
                      </a:cubicBezTo>
                      <a:cubicBezTo>
                        <a:pt x="3" y="78"/>
                        <a:pt x="3" y="78"/>
                        <a:pt x="3" y="78"/>
                      </a:cubicBezTo>
                      <a:cubicBezTo>
                        <a:pt x="3" y="78"/>
                        <a:pt x="3" y="78"/>
                        <a:pt x="3" y="78"/>
                      </a:cubicBezTo>
                      <a:cubicBezTo>
                        <a:pt x="4" y="78"/>
                        <a:pt x="4" y="78"/>
                        <a:pt x="4" y="78"/>
                      </a:cubicBezTo>
                      <a:cubicBezTo>
                        <a:pt x="4" y="78"/>
                        <a:pt x="4" y="78"/>
                        <a:pt x="4" y="78"/>
                      </a:cubicBezTo>
                      <a:cubicBezTo>
                        <a:pt x="4" y="78"/>
                        <a:pt x="4" y="78"/>
                        <a:pt x="4" y="78"/>
                      </a:cubicBezTo>
                      <a:cubicBezTo>
                        <a:pt x="3" y="79"/>
                        <a:pt x="3" y="79"/>
                        <a:pt x="3" y="80"/>
                      </a:cubicBezTo>
                      <a:cubicBezTo>
                        <a:pt x="3" y="82"/>
                        <a:pt x="3" y="82"/>
                        <a:pt x="3" y="82"/>
                      </a:cubicBezTo>
                      <a:cubicBezTo>
                        <a:pt x="3" y="83"/>
                        <a:pt x="2" y="83"/>
                        <a:pt x="2" y="83"/>
                      </a:cubicBezTo>
                      <a:cubicBezTo>
                        <a:pt x="2" y="83"/>
                        <a:pt x="2" y="83"/>
                        <a:pt x="2" y="83"/>
                      </a:cubicBezTo>
                      <a:cubicBezTo>
                        <a:pt x="1" y="83"/>
                        <a:pt x="1" y="83"/>
                        <a:pt x="1" y="83"/>
                      </a:cubicBezTo>
                      <a:cubicBezTo>
                        <a:pt x="1" y="84"/>
                        <a:pt x="1" y="84"/>
                        <a:pt x="1" y="84"/>
                      </a:cubicBezTo>
                      <a:cubicBezTo>
                        <a:pt x="1" y="84"/>
                        <a:pt x="1" y="84"/>
                        <a:pt x="1" y="84"/>
                      </a:cubicBezTo>
                      <a:cubicBezTo>
                        <a:pt x="1" y="85"/>
                        <a:pt x="1" y="86"/>
                        <a:pt x="1" y="8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0" y="105"/>
                        <a:pt x="0" y="106"/>
                        <a:pt x="1" y="106"/>
                      </a:cubicBezTo>
                      <a:cubicBezTo>
                        <a:pt x="1" y="106"/>
                        <a:pt x="1" y="106"/>
                        <a:pt x="1" y="106"/>
                      </a:cubicBezTo>
                      <a:cubicBezTo>
                        <a:pt x="2" y="107"/>
                        <a:pt x="2" y="107"/>
                        <a:pt x="2" y="107"/>
                      </a:cubicBezTo>
                      <a:cubicBezTo>
                        <a:pt x="2" y="107"/>
                        <a:pt x="2" y="107"/>
                        <a:pt x="2" y="107"/>
                      </a:cubicBezTo>
                      <a:cubicBezTo>
                        <a:pt x="3" y="108"/>
                        <a:pt x="4" y="108"/>
                        <a:pt x="4" y="108"/>
                      </a:cubicBezTo>
                      <a:cubicBezTo>
                        <a:pt x="5" y="108"/>
                        <a:pt x="5" y="108"/>
                        <a:pt x="5" y="108"/>
                      </a:cubicBezTo>
                      <a:cubicBezTo>
                        <a:pt x="5" y="108"/>
                        <a:pt x="5" y="108"/>
                        <a:pt x="5" y="108"/>
                      </a:cubicBezTo>
                      <a:cubicBezTo>
                        <a:pt x="6" y="109"/>
                        <a:pt x="6" y="109"/>
                        <a:pt x="6" y="109"/>
                      </a:cubicBezTo>
                      <a:cubicBezTo>
                        <a:pt x="5" y="109"/>
                        <a:pt x="5" y="109"/>
                        <a:pt x="5" y="109"/>
                      </a:cubicBezTo>
                      <a:cubicBezTo>
                        <a:pt x="5" y="110"/>
                        <a:pt x="6" y="110"/>
                        <a:pt x="6" y="111"/>
                      </a:cubicBezTo>
                      <a:cubicBezTo>
                        <a:pt x="7" y="111"/>
                        <a:pt x="7" y="111"/>
                        <a:pt x="7" y="111"/>
                      </a:cubicBezTo>
                      <a:cubicBezTo>
                        <a:pt x="7" y="111"/>
                        <a:pt x="8" y="112"/>
                        <a:pt x="8" y="113"/>
                      </a:cubicBezTo>
                      <a:cubicBezTo>
                        <a:pt x="9" y="113"/>
                        <a:pt x="9" y="113"/>
                        <a:pt x="9" y="113"/>
                      </a:cubicBezTo>
                      <a:cubicBezTo>
                        <a:pt x="9" y="113"/>
                        <a:pt x="9" y="113"/>
                        <a:pt x="9" y="113"/>
                      </a:cubicBezTo>
                      <a:cubicBezTo>
                        <a:pt x="10" y="113"/>
                        <a:pt x="10" y="113"/>
                        <a:pt x="10" y="113"/>
                      </a:cubicBezTo>
                      <a:cubicBezTo>
                        <a:pt x="10" y="113"/>
                        <a:pt x="10" y="113"/>
                        <a:pt x="10" y="113"/>
                      </a:cubicBezTo>
                      <a:cubicBezTo>
                        <a:pt x="11" y="113"/>
                        <a:pt x="11" y="114"/>
                        <a:pt x="11" y="114"/>
                      </a:cubicBezTo>
                      <a:cubicBezTo>
                        <a:pt x="11" y="114"/>
                        <a:pt x="11" y="114"/>
                        <a:pt x="11" y="114"/>
                      </a:cubicBezTo>
                      <a:cubicBezTo>
                        <a:pt x="11" y="114"/>
                        <a:pt x="11" y="114"/>
                        <a:pt x="11" y="114"/>
                      </a:cubicBezTo>
                      <a:cubicBezTo>
                        <a:pt x="11" y="115"/>
                        <a:pt x="11" y="115"/>
                        <a:pt x="11" y="115"/>
                      </a:cubicBezTo>
                      <a:cubicBezTo>
                        <a:pt x="12" y="115"/>
                        <a:pt x="12" y="115"/>
                        <a:pt x="12" y="115"/>
                      </a:cubicBezTo>
                      <a:cubicBezTo>
                        <a:pt x="12" y="115"/>
                        <a:pt x="13" y="115"/>
                        <a:pt x="13" y="115"/>
                      </a:cubicBezTo>
                      <a:cubicBezTo>
                        <a:pt x="13" y="115"/>
                        <a:pt x="13" y="115"/>
                        <a:pt x="13" y="115"/>
                      </a:cubicBezTo>
                      <a:cubicBezTo>
                        <a:pt x="13" y="115"/>
                        <a:pt x="13" y="115"/>
                        <a:pt x="13" y="115"/>
                      </a:cubicBezTo>
                      <a:cubicBezTo>
                        <a:pt x="12" y="116"/>
                        <a:pt x="12" y="116"/>
                        <a:pt x="12" y="116"/>
                      </a:cubicBezTo>
                      <a:cubicBezTo>
                        <a:pt x="13" y="116"/>
                        <a:pt x="13" y="116"/>
                        <a:pt x="13" y="116"/>
                      </a:cubicBezTo>
                      <a:cubicBezTo>
                        <a:pt x="14" y="116"/>
                        <a:pt x="14" y="116"/>
                        <a:pt x="14" y="116"/>
                      </a:cubicBezTo>
                      <a:cubicBezTo>
                        <a:pt x="14" y="117"/>
                        <a:pt x="14" y="117"/>
                        <a:pt x="14" y="117"/>
                      </a:cubicBezTo>
                      <a:cubicBezTo>
                        <a:pt x="14" y="117"/>
                        <a:pt x="14" y="118"/>
                        <a:pt x="15" y="119"/>
                      </a:cubicBezTo>
                      <a:cubicBezTo>
                        <a:pt x="15" y="119"/>
                        <a:pt x="15" y="119"/>
                        <a:pt x="15" y="119"/>
                      </a:cubicBezTo>
                      <a:cubicBezTo>
                        <a:pt x="15" y="120"/>
                        <a:pt x="15" y="120"/>
                        <a:pt x="15" y="120"/>
                      </a:cubicBezTo>
                      <a:cubicBezTo>
                        <a:pt x="16" y="120"/>
                        <a:pt x="16" y="120"/>
                        <a:pt x="16" y="120"/>
                      </a:cubicBezTo>
                      <a:cubicBezTo>
                        <a:pt x="16" y="121"/>
                        <a:pt x="16" y="121"/>
                        <a:pt x="16" y="121"/>
                      </a:cubicBezTo>
                      <a:cubicBezTo>
                        <a:pt x="17" y="121"/>
                        <a:pt x="17" y="121"/>
                        <a:pt x="17" y="121"/>
                      </a:cubicBezTo>
                      <a:cubicBezTo>
                        <a:pt x="17" y="122"/>
                        <a:pt x="17" y="123"/>
                        <a:pt x="17" y="124"/>
                      </a:cubicBezTo>
                      <a:cubicBezTo>
                        <a:pt x="17" y="124"/>
                        <a:pt x="17" y="124"/>
                        <a:pt x="17" y="125"/>
                      </a:cubicBezTo>
                      <a:cubicBezTo>
                        <a:pt x="17" y="125"/>
                        <a:pt x="17" y="125"/>
                        <a:pt x="17" y="125"/>
                      </a:cubicBezTo>
                      <a:cubicBezTo>
                        <a:pt x="17" y="126"/>
                        <a:pt x="17" y="126"/>
                        <a:pt x="17" y="126"/>
                      </a:cubicBezTo>
                      <a:cubicBezTo>
                        <a:pt x="17" y="126"/>
                        <a:pt x="17" y="126"/>
                        <a:pt x="17" y="126"/>
                      </a:cubicBezTo>
                      <a:cubicBezTo>
                        <a:pt x="17" y="127"/>
                        <a:pt x="17" y="128"/>
                        <a:pt x="18" y="128"/>
                      </a:cubicBezTo>
                      <a:cubicBezTo>
                        <a:pt x="18" y="128"/>
                        <a:pt x="18" y="128"/>
                        <a:pt x="18" y="128"/>
                      </a:cubicBezTo>
                      <a:cubicBezTo>
                        <a:pt x="18" y="128"/>
                        <a:pt x="18" y="128"/>
                        <a:pt x="18" y="128"/>
                      </a:cubicBezTo>
                      <a:cubicBezTo>
                        <a:pt x="18" y="128"/>
                        <a:pt x="18" y="128"/>
                        <a:pt x="18" y="128"/>
                      </a:cubicBezTo>
                      <a:cubicBezTo>
                        <a:pt x="18" y="128"/>
                        <a:pt x="18" y="128"/>
                        <a:pt x="18" y="128"/>
                      </a:cubicBezTo>
                      <a:cubicBezTo>
                        <a:pt x="18" y="129"/>
                        <a:pt x="18" y="129"/>
                        <a:pt x="18" y="129"/>
                      </a:cubicBezTo>
                      <a:cubicBezTo>
                        <a:pt x="23" y="129"/>
                        <a:pt x="23" y="129"/>
                        <a:pt x="23" y="129"/>
                      </a:cubicBezTo>
                      <a:cubicBezTo>
                        <a:pt x="23" y="129"/>
                        <a:pt x="23" y="129"/>
                        <a:pt x="23" y="129"/>
                      </a:cubicBezTo>
                      <a:cubicBezTo>
                        <a:pt x="23" y="129"/>
                        <a:pt x="23" y="129"/>
                        <a:pt x="23" y="129"/>
                      </a:cubicBezTo>
                      <a:cubicBezTo>
                        <a:pt x="24" y="129"/>
                        <a:pt x="24" y="129"/>
                        <a:pt x="24" y="129"/>
                      </a:cubicBezTo>
                      <a:cubicBezTo>
                        <a:pt x="24" y="131"/>
                        <a:pt x="24" y="131"/>
                        <a:pt x="24" y="131"/>
                      </a:cubicBezTo>
                      <a:cubicBezTo>
                        <a:pt x="24" y="132"/>
                        <a:pt x="25" y="132"/>
                        <a:pt x="25" y="132"/>
                      </a:cubicBezTo>
                      <a:cubicBezTo>
                        <a:pt x="25" y="132"/>
                        <a:pt x="25" y="132"/>
                        <a:pt x="25" y="132"/>
                      </a:cubicBezTo>
                      <a:cubicBezTo>
                        <a:pt x="26" y="133"/>
                        <a:pt x="26" y="134"/>
                        <a:pt x="26" y="135"/>
                      </a:cubicBezTo>
                      <a:cubicBezTo>
                        <a:pt x="25" y="135"/>
                        <a:pt x="25" y="135"/>
                        <a:pt x="25" y="135"/>
                      </a:cubicBezTo>
                      <a:cubicBezTo>
                        <a:pt x="25" y="137"/>
                        <a:pt x="25" y="137"/>
                        <a:pt x="25" y="137"/>
                      </a:cubicBezTo>
                      <a:cubicBezTo>
                        <a:pt x="27" y="136"/>
                        <a:pt x="27" y="136"/>
                        <a:pt x="27" y="136"/>
                      </a:cubicBezTo>
                      <a:cubicBezTo>
                        <a:pt x="27" y="136"/>
                        <a:pt x="27" y="137"/>
                        <a:pt x="27" y="138"/>
                      </a:cubicBezTo>
                      <a:cubicBezTo>
                        <a:pt x="27" y="139"/>
                        <a:pt x="27" y="140"/>
                        <a:pt x="27" y="140"/>
                      </a:cubicBezTo>
                      <a:cubicBezTo>
                        <a:pt x="25" y="140"/>
                        <a:pt x="25" y="140"/>
                        <a:pt x="25" y="140"/>
                      </a:cubicBezTo>
                      <a:cubicBezTo>
                        <a:pt x="26" y="145"/>
                        <a:pt x="26" y="145"/>
                        <a:pt x="26" y="145"/>
                      </a:cubicBezTo>
                      <a:cubicBezTo>
                        <a:pt x="25" y="146"/>
                        <a:pt x="25" y="146"/>
                        <a:pt x="25" y="146"/>
                      </a:cubicBezTo>
                      <a:cubicBezTo>
                        <a:pt x="25" y="146"/>
                        <a:pt x="25" y="146"/>
                        <a:pt x="25" y="146"/>
                      </a:cubicBezTo>
                      <a:cubicBezTo>
                        <a:pt x="24" y="146"/>
                        <a:pt x="24" y="146"/>
                        <a:pt x="24" y="146"/>
                      </a:cubicBezTo>
                      <a:cubicBezTo>
                        <a:pt x="24" y="147"/>
                        <a:pt x="24" y="147"/>
                        <a:pt x="24" y="147"/>
                      </a:cubicBezTo>
                      <a:cubicBezTo>
                        <a:pt x="24" y="147"/>
                        <a:pt x="24" y="147"/>
                        <a:pt x="24" y="148"/>
                      </a:cubicBezTo>
                      <a:cubicBezTo>
                        <a:pt x="23" y="148"/>
                        <a:pt x="23" y="149"/>
                        <a:pt x="23" y="149"/>
                      </a:cubicBezTo>
                      <a:cubicBezTo>
                        <a:pt x="23" y="150"/>
                        <a:pt x="23" y="150"/>
                        <a:pt x="23" y="150"/>
                      </a:cubicBezTo>
                      <a:cubicBezTo>
                        <a:pt x="22" y="150"/>
                        <a:pt x="22" y="150"/>
                        <a:pt x="22" y="150"/>
                      </a:cubicBezTo>
                      <a:cubicBezTo>
                        <a:pt x="22" y="150"/>
                        <a:pt x="22" y="150"/>
                        <a:pt x="22" y="150"/>
                      </a:cubicBezTo>
                      <a:cubicBezTo>
                        <a:pt x="21" y="150"/>
                        <a:pt x="21" y="150"/>
                        <a:pt x="21" y="150"/>
                      </a:cubicBezTo>
                      <a:cubicBezTo>
                        <a:pt x="21" y="153"/>
                        <a:pt x="21" y="153"/>
                        <a:pt x="21" y="153"/>
                      </a:cubicBezTo>
                      <a:cubicBezTo>
                        <a:pt x="21" y="154"/>
                        <a:pt x="21" y="154"/>
                        <a:pt x="21" y="154"/>
                      </a:cubicBezTo>
                      <a:cubicBezTo>
                        <a:pt x="21" y="155"/>
                        <a:pt x="21" y="156"/>
                        <a:pt x="22" y="156"/>
                      </a:cubicBezTo>
                      <a:cubicBezTo>
                        <a:pt x="22" y="157"/>
                        <a:pt x="22" y="157"/>
                        <a:pt x="22" y="157"/>
                      </a:cubicBezTo>
                      <a:cubicBezTo>
                        <a:pt x="22" y="157"/>
                        <a:pt x="22" y="157"/>
                        <a:pt x="22" y="157"/>
                      </a:cubicBezTo>
                      <a:cubicBezTo>
                        <a:pt x="22" y="157"/>
                        <a:pt x="22" y="157"/>
                        <a:pt x="22" y="157"/>
                      </a:cubicBezTo>
                      <a:cubicBezTo>
                        <a:pt x="21" y="158"/>
                        <a:pt x="21" y="158"/>
                        <a:pt x="21" y="159"/>
                      </a:cubicBezTo>
                      <a:cubicBezTo>
                        <a:pt x="21" y="159"/>
                        <a:pt x="21" y="159"/>
                        <a:pt x="21" y="159"/>
                      </a:cubicBezTo>
                      <a:cubicBezTo>
                        <a:pt x="21" y="160"/>
                        <a:pt x="21" y="160"/>
                        <a:pt x="21" y="160"/>
                      </a:cubicBezTo>
                      <a:cubicBezTo>
                        <a:pt x="21" y="160"/>
                        <a:pt x="21" y="160"/>
                        <a:pt x="21" y="160"/>
                      </a:cubicBezTo>
                      <a:cubicBezTo>
                        <a:pt x="20" y="160"/>
                        <a:pt x="20" y="160"/>
                        <a:pt x="20" y="160"/>
                      </a:cubicBezTo>
                      <a:cubicBezTo>
                        <a:pt x="20" y="165"/>
                        <a:pt x="20" y="165"/>
                        <a:pt x="20" y="165"/>
                      </a:cubicBezTo>
                      <a:cubicBezTo>
                        <a:pt x="20" y="166"/>
                        <a:pt x="20" y="166"/>
                        <a:pt x="20" y="166"/>
                      </a:cubicBezTo>
                      <a:cubicBezTo>
                        <a:pt x="20" y="166"/>
                        <a:pt x="20" y="168"/>
                        <a:pt x="21" y="168"/>
                      </a:cubicBezTo>
                      <a:cubicBezTo>
                        <a:pt x="21" y="168"/>
                        <a:pt x="21" y="168"/>
                        <a:pt x="22" y="169"/>
                      </a:cubicBezTo>
                      <a:cubicBezTo>
                        <a:pt x="23" y="169"/>
                        <a:pt x="24" y="171"/>
                        <a:pt x="24" y="172"/>
                      </a:cubicBezTo>
                      <a:cubicBezTo>
                        <a:pt x="24" y="172"/>
                        <a:pt x="25" y="173"/>
                        <a:pt x="25" y="173"/>
                      </a:cubicBezTo>
                      <a:cubicBezTo>
                        <a:pt x="25" y="174"/>
                        <a:pt x="25" y="174"/>
                        <a:pt x="26" y="175"/>
                      </a:cubicBezTo>
                      <a:cubicBezTo>
                        <a:pt x="26" y="175"/>
                        <a:pt x="26" y="176"/>
                        <a:pt x="27" y="176"/>
                      </a:cubicBezTo>
                      <a:cubicBezTo>
                        <a:pt x="27" y="177"/>
                        <a:pt x="27" y="177"/>
                        <a:pt x="27" y="177"/>
                      </a:cubicBezTo>
                      <a:cubicBezTo>
                        <a:pt x="27" y="178"/>
                        <a:pt x="27" y="178"/>
                        <a:pt x="28" y="178"/>
                      </a:cubicBezTo>
                      <a:cubicBezTo>
                        <a:pt x="28" y="178"/>
                        <a:pt x="28" y="178"/>
                        <a:pt x="28" y="178"/>
                      </a:cubicBezTo>
                      <a:cubicBezTo>
                        <a:pt x="28" y="178"/>
                        <a:pt x="28" y="178"/>
                        <a:pt x="28" y="178"/>
                      </a:cubicBezTo>
                      <a:cubicBezTo>
                        <a:pt x="28" y="179"/>
                        <a:pt x="28" y="179"/>
                        <a:pt x="28" y="179"/>
                      </a:cubicBezTo>
                      <a:cubicBezTo>
                        <a:pt x="28" y="179"/>
                        <a:pt x="28" y="179"/>
                        <a:pt x="28" y="179"/>
                      </a:cubicBezTo>
                      <a:cubicBezTo>
                        <a:pt x="28" y="179"/>
                        <a:pt x="28" y="179"/>
                        <a:pt x="28" y="179"/>
                      </a:cubicBezTo>
                      <a:cubicBezTo>
                        <a:pt x="28" y="180"/>
                        <a:pt x="28" y="180"/>
                        <a:pt x="29" y="180"/>
                      </a:cubicBezTo>
                      <a:cubicBezTo>
                        <a:pt x="29" y="181"/>
                        <a:pt x="29" y="181"/>
                        <a:pt x="29" y="181"/>
                      </a:cubicBezTo>
                      <a:cubicBezTo>
                        <a:pt x="30" y="181"/>
                        <a:pt x="30" y="181"/>
                        <a:pt x="30" y="181"/>
                      </a:cubicBezTo>
                      <a:cubicBezTo>
                        <a:pt x="30" y="182"/>
                        <a:pt x="30" y="182"/>
                        <a:pt x="30" y="182"/>
                      </a:cubicBezTo>
                      <a:cubicBezTo>
                        <a:pt x="30" y="183"/>
                        <a:pt x="30" y="183"/>
                        <a:pt x="30" y="183"/>
                      </a:cubicBezTo>
                      <a:cubicBezTo>
                        <a:pt x="30" y="184"/>
                        <a:pt x="30" y="184"/>
                        <a:pt x="30" y="184"/>
                      </a:cubicBezTo>
                      <a:cubicBezTo>
                        <a:pt x="31" y="184"/>
                        <a:pt x="31" y="184"/>
                        <a:pt x="31" y="184"/>
                      </a:cubicBezTo>
                      <a:cubicBezTo>
                        <a:pt x="31" y="184"/>
                        <a:pt x="31" y="184"/>
                        <a:pt x="31" y="184"/>
                      </a:cubicBezTo>
                      <a:cubicBezTo>
                        <a:pt x="31" y="184"/>
                        <a:pt x="31" y="184"/>
                        <a:pt x="31" y="184"/>
                      </a:cubicBezTo>
                      <a:cubicBezTo>
                        <a:pt x="32" y="184"/>
                        <a:pt x="31" y="186"/>
                        <a:pt x="31" y="187"/>
                      </a:cubicBezTo>
                      <a:cubicBezTo>
                        <a:pt x="31" y="188"/>
                        <a:pt x="31" y="189"/>
                        <a:pt x="31" y="189"/>
                      </a:cubicBezTo>
                      <a:cubicBezTo>
                        <a:pt x="31" y="190"/>
                        <a:pt x="31" y="190"/>
                        <a:pt x="31" y="190"/>
                      </a:cubicBezTo>
                      <a:cubicBezTo>
                        <a:pt x="31" y="190"/>
                        <a:pt x="31" y="190"/>
                        <a:pt x="31" y="190"/>
                      </a:cubicBezTo>
                      <a:cubicBezTo>
                        <a:pt x="31" y="192"/>
                        <a:pt x="31" y="192"/>
                        <a:pt x="31" y="192"/>
                      </a:cubicBezTo>
                      <a:cubicBezTo>
                        <a:pt x="32" y="192"/>
                        <a:pt x="32" y="192"/>
                        <a:pt x="32" y="192"/>
                      </a:cubicBezTo>
                      <a:cubicBezTo>
                        <a:pt x="33" y="192"/>
                        <a:pt x="33" y="192"/>
                        <a:pt x="33" y="192"/>
                      </a:cubicBezTo>
                      <a:cubicBezTo>
                        <a:pt x="33" y="193"/>
                        <a:pt x="33" y="193"/>
                        <a:pt x="34" y="194"/>
                      </a:cubicBezTo>
                      <a:cubicBezTo>
                        <a:pt x="34" y="194"/>
                        <a:pt x="34" y="195"/>
                        <a:pt x="34" y="195"/>
                      </a:cubicBezTo>
                      <a:cubicBezTo>
                        <a:pt x="34" y="195"/>
                        <a:pt x="34" y="195"/>
                        <a:pt x="34" y="195"/>
                      </a:cubicBezTo>
                      <a:cubicBezTo>
                        <a:pt x="34" y="196"/>
                        <a:pt x="34" y="196"/>
                        <a:pt x="35" y="197"/>
                      </a:cubicBezTo>
                      <a:cubicBezTo>
                        <a:pt x="35" y="197"/>
                        <a:pt x="35" y="197"/>
                        <a:pt x="35" y="197"/>
                      </a:cubicBezTo>
                      <a:cubicBezTo>
                        <a:pt x="36" y="197"/>
                        <a:pt x="36" y="198"/>
                        <a:pt x="36" y="198"/>
                      </a:cubicBezTo>
                      <a:cubicBezTo>
                        <a:pt x="35" y="199"/>
                        <a:pt x="35" y="199"/>
                        <a:pt x="35" y="199"/>
                      </a:cubicBezTo>
                      <a:cubicBezTo>
                        <a:pt x="41" y="199"/>
                        <a:pt x="41" y="199"/>
                        <a:pt x="41" y="199"/>
                      </a:cubicBezTo>
                      <a:cubicBezTo>
                        <a:pt x="41" y="200"/>
                        <a:pt x="41" y="200"/>
                        <a:pt x="41" y="200"/>
                      </a:cubicBezTo>
                      <a:cubicBezTo>
                        <a:pt x="41" y="200"/>
                        <a:pt x="41" y="200"/>
                        <a:pt x="41" y="200"/>
                      </a:cubicBezTo>
                      <a:cubicBezTo>
                        <a:pt x="41" y="200"/>
                        <a:pt x="41" y="200"/>
                        <a:pt x="41" y="200"/>
                      </a:cubicBezTo>
                      <a:cubicBezTo>
                        <a:pt x="41" y="202"/>
                        <a:pt x="41" y="202"/>
                        <a:pt x="41" y="202"/>
                      </a:cubicBezTo>
                      <a:cubicBezTo>
                        <a:pt x="41" y="203"/>
                        <a:pt x="42" y="204"/>
                        <a:pt x="42" y="204"/>
                      </a:cubicBezTo>
                      <a:cubicBezTo>
                        <a:pt x="43" y="204"/>
                        <a:pt x="43" y="204"/>
                        <a:pt x="43" y="204"/>
                      </a:cubicBezTo>
                      <a:cubicBezTo>
                        <a:pt x="43" y="204"/>
                        <a:pt x="43" y="204"/>
                        <a:pt x="43" y="204"/>
                      </a:cubicBezTo>
                      <a:cubicBezTo>
                        <a:pt x="43" y="204"/>
                        <a:pt x="43" y="204"/>
                        <a:pt x="43" y="204"/>
                      </a:cubicBezTo>
                      <a:cubicBezTo>
                        <a:pt x="44" y="204"/>
                        <a:pt x="44" y="204"/>
                        <a:pt x="44" y="204"/>
                      </a:cubicBezTo>
                      <a:cubicBezTo>
                        <a:pt x="44" y="204"/>
                        <a:pt x="44" y="204"/>
                        <a:pt x="44" y="204"/>
                      </a:cubicBezTo>
                      <a:cubicBezTo>
                        <a:pt x="45" y="204"/>
                        <a:pt x="45" y="204"/>
                        <a:pt x="46" y="204"/>
                      </a:cubicBezTo>
                      <a:cubicBezTo>
                        <a:pt x="46" y="205"/>
                        <a:pt x="46" y="205"/>
                        <a:pt x="47" y="205"/>
                      </a:cubicBezTo>
                      <a:cubicBezTo>
                        <a:pt x="47" y="205"/>
                        <a:pt x="47" y="205"/>
                        <a:pt x="47" y="205"/>
                      </a:cubicBezTo>
                      <a:cubicBezTo>
                        <a:pt x="47" y="205"/>
                        <a:pt x="47" y="205"/>
                        <a:pt x="47" y="205"/>
                      </a:cubicBezTo>
                      <a:cubicBezTo>
                        <a:pt x="48" y="205"/>
                        <a:pt x="48" y="205"/>
                        <a:pt x="48" y="205"/>
                      </a:cubicBezTo>
                      <a:cubicBezTo>
                        <a:pt x="48" y="205"/>
                        <a:pt x="48" y="205"/>
                        <a:pt x="48" y="205"/>
                      </a:cubicBezTo>
                      <a:cubicBezTo>
                        <a:pt x="48" y="205"/>
                        <a:pt x="48" y="205"/>
                        <a:pt x="48" y="205"/>
                      </a:cubicBezTo>
                      <a:cubicBezTo>
                        <a:pt x="49" y="206"/>
                        <a:pt x="49" y="206"/>
                        <a:pt x="49" y="206"/>
                      </a:cubicBezTo>
                      <a:cubicBezTo>
                        <a:pt x="49" y="207"/>
                        <a:pt x="49" y="207"/>
                        <a:pt x="48" y="208"/>
                      </a:cubicBezTo>
                      <a:cubicBezTo>
                        <a:pt x="48" y="209"/>
                        <a:pt x="48" y="210"/>
                        <a:pt x="48" y="210"/>
                      </a:cubicBezTo>
                      <a:cubicBezTo>
                        <a:pt x="48" y="211"/>
                        <a:pt x="48" y="211"/>
                        <a:pt x="48" y="212"/>
                      </a:cubicBezTo>
                      <a:cubicBezTo>
                        <a:pt x="48" y="212"/>
                        <a:pt x="48" y="212"/>
                        <a:pt x="48" y="212"/>
                      </a:cubicBezTo>
                      <a:cubicBezTo>
                        <a:pt x="48" y="212"/>
                        <a:pt x="48" y="214"/>
                        <a:pt x="49" y="214"/>
                      </a:cubicBezTo>
                      <a:cubicBezTo>
                        <a:pt x="50" y="214"/>
                        <a:pt x="50" y="214"/>
                        <a:pt x="50" y="214"/>
                      </a:cubicBezTo>
                      <a:cubicBezTo>
                        <a:pt x="50" y="214"/>
                        <a:pt x="50" y="214"/>
                        <a:pt x="50" y="214"/>
                      </a:cubicBezTo>
                      <a:cubicBezTo>
                        <a:pt x="50" y="215"/>
                        <a:pt x="50" y="215"/>
                        <a:pt x="50" y="215"/>
                      </a:cubicBezTo>
                      <a:cubicBezTo>
                        <a:pt x="50" y="215"/>
                        <a:pt x="50" y="215"/>
                        <a:pt x="50" y="215"/>
                      </a:cubicBezTo>
                      <a:cubicBezTo>
                        <a:pt x="50" y="215"/>
                        <a:pt x="50" y="215"/>
                        <a:pt x="50" y="215"/>
                      </a:cubicBezTo>
                      <a:cubicBezTo>
                        <a:pt x="50" y="215"/>
                        <a:pt x="50" y="216"/>
                        <a:pt x="50" y="216"/>
                      </a:cubicBezTo>
                      <a:cubicBezTo>
                        <a:pt x="50" y="216"/>
                        <a:pt x="50" y="217"/>
                        <a:pt x="51" y="217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51" y="217"/>
                        <a:pt x="51" y="217"/>
                        <a:pt x="51" y="217"/>
                      </a:cubicBezTo>
                      <a:cubicBezTo>
                        <a:pt x="51" y="217"/>
                        <a:pt x="51" y="217"/>
                        <a:pt x="51" y="218"/>
                      </a:cubicBezTo>
                      <a:cubicBezTo>
                        <a:pt x="51" y="219"/>
                        <a:pt x="51" y="219"/>
                        <a:pt x="51" y="219"/>
                      </a:cubicBezTo>
                      <a:cubicBezTo>
                        <a:pt x="51" y="219"/>
                        <a:pt x="51" y="219"/>
                        <a:pt x="51" y="219"/>
                      </a:cubicBezTo>
                      <a:cubicBezTo>
                        <a:pt x="52" y="220"/>
                        <a:pt x="52" y="220"/>
                        <a:pt x="52" y="220"/>
                      </a:cubicBezTo>
                      <a:cubicBezTo>
                        <a:pt x="53" y="220"/>
                        <a:pt x="53" y="220"/>
                        <a:pt x="53" y="220"/>
                      </a:cubicBezTo>
                      <a:cubicBezTo>
                        <a:pt x="53" y="220"/>
                        <a:pt x="53" y="221"/>
                        <a:pt x="53" y="221"/>
                      </a:cubicBezTo>
                      <a:cubicBezTo>
                        <a:pt x="53" y="222"/>
                        <a:pt x="53" y="222"/>
                        <a:pt x="53" y="223"/>
                      </a:cubicBezTo>
                      <a:cubicBezTo>
                        <a:pt x="53" y="223"/>
                        <a:pt x="53" y="224"/>
                        <a:pt x="53" y="225"/>
                      </a:cubicBezTo>
                      <a:cubicBezTo>
                        <a:pt x="53" y="236"/>
                        <a:pt x="53" y="236"/>
                        <a:pt x="53" y="236"/>
                      </a:cubicBezTo>
                      <a:cubicBezTo>
                        <a:pt x="53" y="237"/>
                        <a:pt x="53" y="237"/>
                        <a:pt x="53" y="237"/>
                      </a:cubicBezTo>
                      <a:cubicBezTo>
                        <a:pt x="54" y="237"/>
                        <a:pt x="54" y="237"/>
                        <a:pt x="54" y="237"/>
                      </a:cubicBezTo>
                      <a:cubicBezTo>
                        <a:pt x="54" y="237"/>
                        <a:pt x="54" y="237"/>
                        <a:pt x="54" y="237"/>
                      </a:cubicBezTo>
                      <a:cubicBezTo>
                        <a:pt x="54" y="237"/>
                        <a:pt x="54" y="237"/>
                        <a:pt x="54" y="237"/>
                      </a:cubicBezTo>
                      <a:cubicBezTo>
                        <a:pt x="54" y="237"/>
                        <a:pt x="54" y="237"/>
                        <a:pt x="54" y="237"/>
                      </a:cubicBezTo>
                      <a:cubicBezTo>
                        <a:pt x="54" y="238"/>
                        <a:pt x="54" y="238"/>
                        <a:pt x="54" y="238"/>
                      </a:cubicBezTo>
                      <a:cubicBezTo>
                        <a:pt x="54" y="239"/>
                        <a:pt x="54" y="239"/>
                        <a:pt x="55" y="240"/>
                      </a:cubicBezTo>
                      <a:cubicBezTo>
                        <a:pt x="55" y="240"/>
                        <a:pt x="55" y="240"/>
                        <a:pt x="55" y="240"/>
                      </a:cubicBezTo>
                      <a:cubicBezTo>
                        <a:pt x="56" y="240"/>
                        <a:pt x="56" y="241"/>
                        <a:pt x="56" y="241"/>
                      </a:cubicBezTo>
                      <a:cubicBezTo>
                        <a:pt x="56" y="242"/>
                        <a:pt x="56" y="243"/>
                        <a:pt x="56" y="244"/>
                      </a:cubicBezTo>
                      <a:cubicBezTo>
                        <a:pt x="56" y="245"/>
                        <a:pt x="56" y="245"/>
                        <a:pt x="56" y="246"/>
                      </a:cubicBezTo>
                      <a:cubicBezTo>
                        <a:pt x="56" y="247"/>
                        <a:pt x="56" y="247"/>
                        <a:pt x="56" y="247"/>
                      </a:cubicBezTo>
                      <a:cubicBezTo>
                        <a:pt x="57" y="247"/>
                        <a:pt x="57" y="247"/>
                        <a:pt x="57" y="247"/>
                      </a:cubicBezTo>
                      <a:cubicBezTo>
                        <a:pt x="57" y="247"/>
                        <a:pt x="57" y="247"/>
                        <a:pt x="57" y="247"/>
                      </a:cubicBezTo>
                      <a:cubicBezTo>
                        <a:pt x="57" y="247"/>
                        <a:pt x="57" y="247"/>
                        <a:pt x="57" y="247"/>
                      </a:cubicBezTo>
                      <a:cubicBezTo>
                        <a:pt x="57" y="247"/>
                        <a:pt x="57" y="247"/>
                        <a:pt x="57" y="249"/>
                      </a:cubicBezTo>
                      <a:cubicBezTo>
                        <a:pt x="57" y="249"/>
                        <a:pt x="57" y="249"/>
                        <a:pt x="57" y="250"/>
                      </a:cubicBezTo>
                      <a:cubicBezTo>
                        <a:pt x="57" y="250"/>
                        <a:pt x="57" y="251"/>
                        <a:pt x="57" y="251"/>
                      </a:cubicBezTo>
                      <a:cubicBezTo>
                        <a:pt x="57" y="251"/>
                        <a:pt x="57" y="252"/>
                        <a:pt x="57" y="252"/>
                      </a:cubicBezTo>
                      <a:cubicBezTo>
                        <a:pt x="57" y="253"/>
                        <a:pt x="57" y="253"/>
                        <a:pt x="57" y="253"/>
                      </a:cubicBezTo>
                      <a:cubicBezTo>
                        <a:pt x="57" y="255"/>
                        <a:pt x="58" y="257"/>
                        <a:pt x="59" y="258"/>
                      </a:cubicBezTo>
                      <a:cubicBezTo>
                        <a:pt x="59" y="258"/>
                        <a:pt x="59" y="258"/>
                        <a:pt x="59" y="258"/>
                      </a:cubicBezTo>
                      <a:cubicBezTo>
                        <a:pt x="61" y="259"/>
                        <a:pt x="61" y="259"/>
                        <a:pt x="61" y="260"/>
                      </a:cubicBezTo>
                      <a:cubicBezTo>
                        <a:pt x="61" y="261"/>
                        <a:pt x="61" y="261"/>
                        <a:pt x="61" y="261"/>
                      </a:cubicBezTo>
                      <a:cubicBezTo>
                        <a:pt x="62" y="261"/>
                        <a:pt x="62" y="261"/>
                        <a:pt x="62" y="261"/>
                      </a:cubicBezTo>
                      <a:cubicBezTo>
                        <a:pt x="63" y="261"/>
                        <a:pt x="63" y="261"/>
                        <a:pt x="63" y="261"/>
                      </a:cubicBezTo>
                      <a:cubicBezTo>
                        <a:pt x="63" y="261"/>
                        <a:pt x="63" y="261"/>
                        <a:pt x="63" y="261"/>
                      </a:cubicBezTo>
                      <a:cubicBezTo>
                        <a:pt x="63" y="261"/>
                        <a:pt x="63" y="261"/>
                        <a:pt x="63" y="261"/>
                      </a:cubicBezTo>
                      <a:cubicBezTo>
                        <a:pt x="63" y="262"/>
                        <a:pt x="63" y="262"/>
                        <a:pt x="63" y="262"/>
                      </a:cubicBezTo>
                      <a:cubicBezTo>
                        <a:pt x="63" y="262"/>
                        <a:pt x="63" y="262"/>
                        <a:pt x="63" y="262"/>
                      </a:cubicBezTo>
                      <a:cubicBezTo>
                        <a:pt x="63" y="263"/>
                        <a:pt x="63" y="263"/>
                        <a:pt x="64" y="263"/>
                      </a:cubicBezTo>
                      <a:cubicBezTo>
                        <a:pt x="64" y="264"/>
                        <a:pt x="64" y="264"/>
                        <a:pt x="64" y="264"/>
                      </a:cubicBezTo>
                      <a:cubicBezTo>
                        <a:pt x="64" y="265"/>
                        <a:pt x="65" y="265"/>
                        <a:pt x="65" y="265"/>
                      </a:cubicBezTo>
                      <a:cubicBezTo>
                        <a:pt x="66" y="265"/>
                        <a:pt x="66" y="265"/>
                        <a:pt x="66" y="265"/>
                      </a:cubicBezTo>
                      <a:cubicBezTo>
                        <a:pt x="66" y="265"/>
                        <a:pt x="66" y="265"/>
                        <a:pt x="66" y="265"/>
                      </a:cubicBezTo>
                      <a:cubicBezTo>
                        <a:pt x="66" y="267"/>
                        <a:pt x="66" y="268"/>
                        <a:pt x="67" y="269"/>
                      </a:cubicBezTo>
                      <a:cubicBezTo>
                        <a:pt x="67" y="269"/>
                        <a:pt x="68" y="269"/>
                        <a:pt x="68" y="270"/>
                      </a:cubicBezTo>
                      <a:cubicBezTo>
                        <a:pt x="69" y="270"/>
                        <a:pt x="70" y="271"/>
                        <a:pt x="70" y="272"/>
                      </a:cubicBezTo>
                      <a:cubicBezTo>
                        <a:pt x="70" y="273"/>
                        <a:pt x="70" y="273"/>
                        <a:pt x="70" y="273"/>
                      </a:cubicBezTo>
                      <a:cubicBezTo>
                        <a:pt x="70" y="273"/>
                        <a:pt x="70" y="273"/>
                        <a:pt x="70" y="273"/>
                      </a:cubicBezTo>
                      <a:cubicBezTo>
                        <a:pt x="70" y="273"/>
                        <a:pt x="70" y="273"/>
                        <a:pt x="70" y="274"/>
                      </a:cubicBezTo>
                      <a:cubicBezTo>
                        <a:pt x="70" y="274"/>
                        <a:pt x="70" y="274"/>
                        <a:pt x="70" y="274"/>
                      </a:cubicBezTo>
                      <a:cubicBezTo>
                        <a:pt x="70" y="274"/>
                        <a:pt x="70" y="274"/>
                        <a:pt x="70" y="274"/>
                      </a:cubicBezTo>
                      <a:cubicBezTo>
                        <a:pt x="70" y="274"/>
                        <a:pt x="70" y="275"/>
                        <a:pt x="71" y="275"/>
                      </a:cubicBezTo>
                      <a:cubicBezTo>
                        <a:pt x="72" y="276"/>
                        <a:pt x="72" y="276"/>
                        <a:pt x="72" y="276"/>
                      </a:cubicBezTo>
                      <a:cubicBezTo>
                        <a:pt x="72" y="276"/>
                        <a:pt x="72" y="277"/>
                        <a:pt x="73" y="277"/>
                      </a:cubicBezTo>
                      <a:cubicBezTo>
                        <a:pt x="73" y="277"/>
                        <a:pt x="73" y="277"/>
                        <a:pt x="73" y="277"/>
                      </a:cubicBezTo>
                      <a:cubicBezTo>
                        <a:pt x="73" y="278"/>
                        <a:pt x="73" y="278"/>
                        <a:pt x="74" y="278"/>
                      </a:cubicBezTo>
                      <a:cubicBezTo>
                        <a:pt x="74" y="279"/>
                        <a:pt x="74" y="279"/>
                        <a:pt x="74" y="279"/>
                      </a:cubicBezTo>
                      <a:cubicBezTo>
                        <a:pt x="75" y="280"/>
                        <a:pt x="76" y="280"/>
                        <a:pt x="77" y="280"/>
                      </a:cubicBezTo>
                      <a:cubicBezTo>
                        <a:pt x="77" y="280"/>
                        <a:pt x="77" y="280"/>
                        <a:pt x="77" y="280"/>
                      </a:cubicBezTo>
                      <a:cubicBezTo>
                        <a:pt x="77" y="280"/>
                        <a:pt x="77" y="280"/>
                        <a:pt x="77" y="280"/>
                      </a:cubicBezTo>
                      <a:cubicBezTo>
                        <a:pt x="77" y="280"/>
                        <a:pt x="77" y="280"/>
                        <a:pt x="77" y="280"/>
                      </a:cubicBezTo>
                      <a:cubicBezTo>
                        <a:pt x="77" y="280"/>
                        <a:pt x="77" y="280"/>
                        <a:pt x="77" y="280"/>
                      </a:cubicBezTo>
                      <a:cubicBezTo>
                        <a:pt x="77" y="281"/>
                        <a:pt x="77" y="281"/>
                        <a:pt x="77" y="281"/>
                      </a:cubicBezTo>
                      <a:cubicBezTo>
                        <a:pt x="78" y="281"/>
                        <a:pt x="78" y="281"/>
                        <a:pt x="78" y="281"/>
                      </a:cubicBezTo>
                      <a:cubicBezTo>
                        <a:pt x="79" y="281"/>
                        <a:pt x="79" y="281"/>
                        <a:pt x="79" y="281"/>
                      </a:cubicBezTo>
                      <a:cubicBezTo>
                        <a:pt x="79" y="281"/>
                        <a:pt x="79" y="281"/>
                        <a:pt x="79" y="281"/>
                      </a:cubicBezTo>
                      <a:cubicBezTo>
                        <a:pt x="80" y="281"/>
                        <a:pt x="80" y="281"/>
                        <a:pt x="80" y="281"/>
                      </a:cubicBezTo>
                      <a:cubicBezTo>
                        <a:pt x="80" y="281"/>
                        <a:pt x="80" y="281"/>
                        <a:pt x="80" y="281"/>
                      </a:cubicBezTo>
                      <a:cubicBezTo>
                        <a:pt x="80" y="281"/>
                        <a:pt x="80" y="281"/>
                        <a:pt x="80" y="281"/>
                      </a:cubicBezTo>
                      <a:cubicBezTo>
                        <a:pt x="80" y="283"/>
                        <a:pt x="80" y="283"/>
                        <a:pt x="80" y="283"/>
                      </a:cubicBezTo>
                      <a:cubicBezTo>
                        <a:pt x="81" y="283"/>
                        <a:pt x="81" y="283"/>
                        <a:pt x="81" y="283"/>
                      </a:cubicBezTo>
                      <a:cubicBezTo>
                        <a:pt x="81" y="283"/>
                        <a:pt x="81" y="283"/>
                        <a:pt x="81" y="283"/>
                      </a:cubicBezTo>
                      <a:cubicBezTo>
                        <a:pt x="81" y="283"/>
                        <a:pt x="82" y="283"/>
                        <a:pt x="82" y="283"/>
                      </a:cubicBezTo>
                      <a:cubicBezTo>
                        <a:pt x="83" y="283"/>
                        <a:pt x="84" y="283"/>
                        <a:pt x="84" y="282"/>
                      </a:cubicBezTo>
                      <a:cubicBezTo>
                        <a:pt x="85" y="282"/>
                        <a:pt x="85" y="281"/>
                        <a:pt x="85" y="281"/>
                      </a:cubicBezTo>
                      <a:cubicBezTo>
                        <a:pt x="84" y="280"/>
                        <a:pt x="84" y="280"/>
                        <a:pt x="84" y="279"/>
                      </a:cubicBezTo>
                      <a:cubicBezTo>
                        <a:pt x="83" y="278"/>
                        <a:pt x="83" y="278"/>
                        <a:pt x="83" y="278"/>
                      </a:cubicBezTo>
                      <a:cubicBezTo>
                        <a:pt x="83" y="278"/>
                        <a:pt x="83" y="278"/>
                        <a:pt x="83" y="278"/>
                      </a:cubicBezTo>
                      <a:cubicBezTo>
                        <a:pt x="83" y="278"/>
                        <a:pt x="83" y="278"/>
                        <a:pt x="83" y="278"/>
                      </a:cubicBezTo>
                      <a:cubicBezTo>
                        <a:pt x="84" y="278"/>
                        <a:pt x="84" y="278"/>
                        <a:pt x="84" y="278"/>
                      </a:cubicBezTo>
                      <a:cubicBezTo>
                        <a:pt x="85" y="278"/>
                        <a:pt x="85" y="278"/>
                        <a:pt x="85" y="278"/>
                      </a:cubicBezTo>
                      <a:cubicBezTo>
                        <a:pt x="85" y="278"/>
                        <a:pt x="85" y="278"/>
                        <a:pt x="85" y="278"/>
                      </a:cubicBezTo>
                      <a:cubicBezTo>
                        <a:pt x="85" y="277"/>
                        <a:pt x="85" y="277"/>
                        <a:pt x="85" y="276"/>
                      </a:cubicBezTo>
                      <a:cubicBezTo>
                        <a:pt x="85" y="276"/>
                        <a:pt x="85" y="275"/>
                        <a:pt x="84" y="275"/>
                      </a:cubicBezTo>
                      <a:cubicBezTo>
                        <a:pt x="84" y="274"/>
                        <a:pt x="83" y="274"/>
                        <a:pt x="82" y="274"/>
                      </a:cubicBezTo>
                      <a:cubicBezTo>
                        <a:pt x="82" y="273"/>
                        <a:pt x="82" y="273"/>
                        <a:pt x="82" y="273"/>
                      </a:cubicBezTo>
                      <a:cubicBezTo>
                        <a:pt x="82" y="273"/>
                        <a:pt x="82" y="273"/>
                        <a:pt x="82" y="273"/>
                      </a:cubicBezTo>
                      <a:cubicBezTo>
                        <a:pt x="82" y="273"/>
                        <a:pt x="82" y="273"/>
                        <a:pt x="82" y="273"/>
                      </a:cubicBezTo>
                      <a:cubicBezTo>
                        <a:pt x="82" y="271"/>
                        <a:pt x="82" y="271"/>
                        <a:pt x="82" y="271"/>
                      </a:cubicBezTo>
                      <a:cubicBezTo>
                        <a:pt x="82" y="271"/>
                        <a:pt x="82" y="271"/>
                        <a:pt x="82" y="271"/>
                      </a:cubicBezTo>
                      <a:cubicBezTo>
                        <a:pt x="82" y="271"/>
                        <a:pt x="82" y="270"/>
                        <a:pt x="82" y="270"/>
                      </a:cubicBezTo>
                      <a:cubicBezTo>
                        <a:pt x="82" y="270"/>
                        <a:pt x="81" y="269"/>
                        <a:pt x="81" y="269"/>
                      </a:cubicBezTo>
                      <a:cubicBezTo>
                        <a:pt x="80" y="269"/>
                        <a:pt x="80" y="269"/>
                        <a:pt x="80" y="269"/>
                      </a:cubicBezTo>
                      <a:cubicBezTo>
                        <a:pt x="80" y="268"/>
                        <a:pt x="80" y="267"/>
                        <a:pt x="80" y="266"/>
                      </a:cubicBezTo>
                      <a:cubicBezTo>
                        <a:pt x="80" y="266"/>
                        <a:pt x="80" y="265"/>
                        <a:pt x="80" y="265"/>
                      </a:cubicBezTo>
                      <a:cubicBezTo>
                        <a:pt x="80" y="264"/>
                        <a:pt x="80" y="263"/>
                        <a:pt x="80" y="263"/>
                      </a:cubicBezTo>
                      <a:cubicBezTo>
                        <a:pt x="79" y="262"/>
                        <a:pt x="79" y="262"/>
                        <a:pt x="79" y="262"/>
                      </a:cubicBezTo>
                      <a:cubicBezTo>
                        <a:pt x="79" y="262"/>
                        <a:pt x="79" y="262"/>
                        <a:pt x="79" y="262"/>
                      </a:cubicBezTo>
                      <a:cubicBezTo>
                        <a:pt x="79" y="261"/>
                        <a:pt x="79" y="261"/>
                        <a:pt x="79" y="261"/>
                      </a:cubicBezTo>
                      <a:cubicBezTo>
                        <a:pt x="78" y="261"/>
                        <a:pt x="78" y="261"/>
                        <a:pt x="78" y="261"/>
                      </a:cubicBezTo>
                      <a:cubicBezTo>
                        <a:pt x="78" y="261"/>
                        <a:pt x="78" y="261"/>
                        <a:pt x="78" y="261"/>
                      </a:cubicBezTo>
                      <a:cubicBezTo>
                        <a:pt x="78" y="260"/>
                        <a:pt x="78" y="260"/>
                        <a:pt x="78" y="260"/>
                      </a:cubicBezTo>
                      <a:cubicBezTo>
                        <a:pt x="78" y="260"/>
                        <a:pt x="78" y="260"/>
                        <a:pt x="78" y="260"/>
                      </a:cubicBezTo>
                      <a:cubicBezTo>
                        <a:pt x="78" y="260"/>
                        <a:pt x="78" y="260"/>
                        <a:pt x="78" y="260"/>
                      </a:cubicBezTo>
                      <a:cubicBezTo>
                        <a:pt x="79" y="260"/>
                        <a:pt x="79" y="260"/>
                        <a:pt x="79" y="260"/>
                      </a:cubicBezTo>
                      <a:cubicBezTo>
                        <a:pt x="80" y="259"/>
                        <a:pt x="80" y="258"/>
                        <a:pt x="81" y="257"/>
                      </a:cubicBezTo>
                      <a:cubicBezTo>
                        <a:pt x="81" y="256"/>
                        <a:pt x="81" y="256"/>
                        <a:pt x="81" y="256"/>
                      </a:cubicBezTo>
                      <a:cubicBezTo>
                        <a:pt x="81" y="256"/>
                        <a:pt x="81" y="255"/>
                        <a:pt x="81" y="255"/>
                      </a:cubicBezTo>
                      <a:cubicBezTo>
                        <a:pt x="82" y="255"/>
                        <a:pt x="82" y="255"/>
                        <a:pt x="82" y="255"/>
                      </a:cubicBezTo>
                      <a:cubicBezTo>
                        <a:pt x="82" y="255"/>
                        <a:pt x="83" y="255"/>
                        <a:pt x="83" y="255"/>
                      </a:cubicBezTo>
                      <a:cubicBezTo>
                        <a:pt x="85" y="256"/>
                        <a:pt x="85" y="256"/>
                        <a:pt x="85" y="256"/>
                      </a:cubicBezTo>
                      <a:cubicBezTo>
                        <a:pt x="85" y="255"/>
                        <a:pt x="85" y="255"/>
                        <a:pt x="85" y="255"/>
                      </a:cubicBezTo>
                      <a:cubicBezTo>
                        <a:pt x="85" y="254"/>
                        <a:pt x="85" y="254"/>
                        <a:pt x="85" y="254"/>
                      </a:cubicBezTo>
                      <a:cubicBezTo>
                        <a:pt x="85" y="254"/>
                        <a:pt x="85" y="254"/>
                        <a:pt x="85" y="254"/>
                      </a:cubicBezTo>
                      <a:cubicBezTo>
                        <a:pt x="85" y="254"/>
                        <a:pt x="85" y="254"/>
                        <a:pt x="85" y="254"/>
                      </a:cubicBezTo>
                      <a:cubicBezTo>
                        <a:pt x="86" y="254"/>
                        <a:pt x="86" y="254"/>
                        <a:pt x="86" y="254"/>
                      </a:cubicBezTo>
                      <a:cubicBezTo>
                        <a:pt x="87" y="254"/>
                        <a:pt x="88" y="253"/>
                        <a:pt x="89" y="252"/>
                      </a:cubicBezTo>
                      <a:cubicBezTo>
                        <a:pt x="90" y="251"/>
                        <a:pt x="89" y="250"/>
                        <a:pt x="88" y="249"/>
                      </a:cubicBezTo>
                      <a:cubicBezTo>
                        <a:pt x="88" y="248"/>
                        <a:pt x="88" y="248"/>
                        <a:pt x="88" y="247"/>
                      </a:cubicBezTo>
                      <a:cubicBezTo>
                        <a:pt x="88" y="246"/>
                        <a:pt x="88" y="246"/>
                        <a:pt x="88" y="246"/>
                      </a:cubicBezTo>
                      <a:cubicBezTo>
                        <a:pt x="87" y="246"/>
                        <a:pt x="87" y="246"/>
                        <a:pt x="87" y="246"/>
                      </a:cubicBezTo>
                      <a:cubicBezTo>
                        <a:pt x="86" y="246"/>
                        <a:pt x="86" y="246"/>
                        <a:pt x="86" y="246"/>
                      </a:cubicBezTo>
                      <a:cubicBezTo>
                        <a:pt x="85" y="246"/>
                        <a:pt x="85" y="246"/>
                        <a:pt x="85" y="246"/>
                      </a:cubicBezTo>
                      <a:cubicBezTo>
                        <a:pt x="85" y="245"/>
                        <a:pt x="85" y="245"/>
                        <a:pt x="85" y="245"/>
                      </a:cubicBezTo>
                      <a:cubicBezTo>
                        <a:pt x="90" y="245"/>
                        <a:pt x="90" y="245"/>
                        <a:pt x="90" y="245"/>
                      </a:cubicBezTo>
                      <a:cubicBezTo>
                        <a:pt x="90" y="244"/>
                        <a:pt x="90" y="244"/>
                        <a:pt x="90" y="244"/>
                      </a:cubicBezTo>
                      <a:cubicBezTo>
                        <a:pt x="91" y="244"/>
                        <a:pt x="91" y="244"/>
                        <a:pt x="91" y="244"/>
                      </a:cubicBezTo>
                      <a:cubicBezTo>
                        <a:pt x="91" y="244"/>
                        <a:pt x="91" y="244"/>
                        <a:pt x="91" y="244"/>
                      </a:cubicBezTo>
                      <a:cubicBezTo>
                        <a:pt x="92" y="244"/>
                        <a:pt x="92" y="244"/>
                        <a:pt x="92" y="244"/>
                      </a:cubicBezTo>
                      <a:cubicBezTo>
                        <a:pt x="92" y="243"/>
                        <a:pt x="92" y="243"/>
                        <a:pt x="92" y="243"/>
                      </a:cubicBezTo>
                      <a:cubicBezTo>
                        <a:pt x="92" y="242"/>
                        <a:pt x="92" y="242"/>
                        <a:pt x="92" y="242"/>
                      </a:cubicBezTo>
                      <a:cubicBezTo>
                        <a:pt x="92" y="241"/>
                        <a:pt x="92" y="240"/>
                        <a:pt x="92" y="240"/>
                      </a:cubicBezTo>
                      <a:cubicBezTo>
                        <a:pt x="92" y="240"/>
                        <a:pt x="92" y="240"/>
                        <a:pt x="92" y="240"/>
                      </a:cubicBezTo>
                      <a:cubicBezTo>
                        <a:pt x="92" y="240"/>
                        <a:pt x="92" y="240"/>
                        <a:pt x="92" y="240"/>
                      </a:cubicBezTo>
                      <a:cubicBezTo>
                        <a:pt x="92" y="240"/>
                        <a:pt x="93" y="240"/>
                        <a:pt x="93" y="239"/>
                      </a:cubicBezTo>
                      <a:cubicBezTo>
                        <a:pt x="94" y="239"/>
                        <a:pt x="94" y="239"/>
                        <a:pt x="94" y="239"/>
                      </a:cubicBezTo>
                      <a:cubicBezTo>
                        <a:pt x="95" y="238"/>
                        <a:pt x="96" y="237"/>
                        <a:pt x="97" y="236"/>
                      </a:cubicBezTo>
                      <a:cubicBezTo>
                        <a:pt x="98" y="235"/>
                        <a:pt x="98" y="234"/>
                        <a:pt x="98" y="233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98" y="224"/>
                        <a:pt x="98" y="224"/>
                        <a:pt x="98" y="224"/>
                      </a:cubicBezTo>
                      <a:cubicBezTo>
                        <a:pt x="99" y="224"/>
                        <a:pt x="99" y="224"/>
                        <a:pt x="99" y="224"/>
                      </a:cubicBezTo>
                      <a:cubicBezTo>
                        <a:pt x="99" y="223"/>
                        <a:pt x="99" y="223"/>
                        <a:pt x="99" y="223"/>
                      </a:cubicBezTo>
                      <a:cubicBezTo>
                        <a:pt x="99" y="223"/>
                        <a:pt x="99" y="222"/>
                        <a:pt x="100" y="222"/>
                      </a:cubicBezTo>
                      <a:cubicBezTo>
                        <a:pt x="100" y="221"/>
                        <a:pt x="100" y="221"/>
                        <a:pt x="101" y="220"/>
                      </a:cubicBezTo>
                      <a:cubicBezTo>
                        <a:pt x="101" y="220"/>
                        <a:pt x="101" y="220"/>
                        <a:pt x="101" y="220"/>
                      </a:cubicBezTo>
                      <a:cubicBezTo>
                        <a:pt x="101" y="219"/>
                        <a:pt x="101" y="219"/>
                        <a:pt x="103" y="218"/>
                      </a:cubicBezTo>
                      <a:cubicBezTo>
                        <a:pt x="103" y="218"/>
                        <a:pt x="104" y="218"/>
                        <a:pt x="105" y="218"/>
                      </a:cubicBezTo>
                      <a:cubicBezTo>
                        <a:pt x="105" y="218"/>
                        <a:pt x="106" y="218"/>
                        <a:pt x="106" y="218"/>
                      </a:cubicBezTo>
                      <a:cubicBezTo>
                        <a:pt x="107" y="218"/>
                        <a:pt x="107" y="218"/>
                        <a:pt x="108" y="218"/>
                      </a:cubicBezTo>
                      <a:cubicBezTo>
                        <a:pt x="109" y="218"/>
                        <a:pt x="109" y="218"/>
                        <a:pt x="109" y="218"/>
                      </a:cubicBezTo>
                      <a:cubicBezTo>
                        <a:pt x="110" y="218"/>
                        <a:pt x="111" y="218"/>
                        <a:pt x="111" y="217"/>
                      </a:cubicBezTo>
                      <a:cubicBezTo>
                        <a:pt x="111" y="217"/>
                        <a:pt x="111" y="217"/>
                        <a:pt x="111" y="217"/>
                      </a:cubicBezTo>
                      <a:cubicBezTo>
                        <a:pt x="111" y="217"/>
                        <a:pt x="111" y="217"/>
                        <a:pt x="111" y="217"/>
                      </a:cubicBezTo>
                      <a:cubicBezTo>
                        <a:pt x="111" y="217"/>
                        <a:pt x="111" y="217"/>
                        <a:pt x="111" y="217"/>
                      </a:cubicBezTo>
                      <a:cubicBezTo>
                        <a:pt x="111" y="217"/>
                        <a:pt x="111" y="217"/>
                        <a:pt x="111" y="217"/>
                      </a:cubicBezTo>
                      <a:cubicBezTo>
                        <a:pt x="112" y="217"/>
                        <a:pt x="112" y="217"/>
                        <a:pt x="112" y="217"/>
                      </a:cubicBezTo>
                      <a:cubicBezTo>
                        <a:pt x="112" y="216"/>
                        <a:pt x="112" y="216"/>
                        <a:pt x="112" y="216"/>
                      </a:cubicBezTo>
                      <a:cubicBezTo>
                        <a:pt x="112" y="215"/>
                        <a:pt x="112" y="215"/>
                        <a:pt x="112" y="215"/>
                      </a:cubicBezTo>
                      <a:cubicBezTo>
                        <a:pt x="112" y="215"/>
                        <a:pt x="112" y="214"/>
                        <a:pt x="112" y="214"/>
                      </a:cubicBezTo>
                      <a:cubicBezTo>
                        <a:pt x="113" y="214"/>
                        <a:pt x="113" y="214"/>
                        <a:pt x="113" y="214"/>
                      </a:cubicBezTo>
                      <a:cubicBezTo>
                        <a:pt x="113" y="214"/>
                        <a:pt x="113" y="214"/>
                        <a:pt x="114" y="213"/>
                      </a:cubicBezTo>
                      <a:cubicBezTo>
                        <a:pt x="114" y="213"/>
                        <a:pt x="115" y="213"/>
                        <a:pt x="115" y="213"/>
                      </a:cubicBezTo>
                      <a:cubicBezTo>
                        <a:pt x="115" y="212"/>
                        <a:pt x="115" y="212"/>
                        <a:pt x="115" y="212"/>
                      </a:cubicBezTo>
                      <a:cubicBezTo>
                        <a:pt x="116" y="212"/>
                        <a:pt x="116" y="212"/>
                        <a:pt x="116" y="212"/>
                      </a:cubicBezTo>
                      <a:cubicBezTo>
                        <a:pt x="116" y="212"/>
                        <a:pt x="116" y="212"/>
                        <a:pt x="116" y="212"/>
                      </a:cubicBezTo>
                      <a:cubicBezTo>
                        <a:pt x="117" y="212"/>
                        <a:pt x="118" y="212"/>
                        <a:pt x="118" y="211"/>
                      </a:cubicBezTo>
                      <a:cubicBezTo>
                        <a:pt x="118" y="211"/>
                        <a:pt x="119" y="210"/>
                        <a:pt x="119" y="210"/>
                      </a:cubicBezTo>
                      <a:cubicBezTo>
                        <a:pt x="119" y="209"/>
                        <a:pt x="119" y="208"/>
                        <a:pt x="120" y="207"/>
                      </a:cubicBezTo>
                      <a:cubicBezTo>
                        <a:pt x="120" y="207"/>
                        <a:pt x="121" y="207"/>
                        <a:pt x="121" y="207"/>
                      </a:cubicBezTo>
                      <a:cubicBezTo>
                        <a:pt x="123" y="206"/>
                        <a:pt x="124" y="205"/>
                        <a:pt x="124" y="204"/>
                      </a:cubicBezTo>
                      <a:cubicBezTo>
                        <a:pt x="123" y="203"/>
                        <a:pt x="123" y="201"/>
                        <a:pt x="123" y="199"/>
                      </a:cubicBezTo>
                      <a:cubicBezTo>
                        <a:pt x="123" y="199"/>
                        <a:pt x="123" y="198"/>
                        <a:pt x="123" y="197"/>
                      </a:cubicBezTo>
                      <a:cubicBezTo>
                        <a:pt x="123" y="191"/>
                        <a:pt x="123" y="191"/>
                        <a:pt x="123" y="191"/>
                      </a:cubicBezTo>
                      <a:cubicBezTo>
                        <a:pt x="123" y="190"/>
                        <a:pt x="123" y="190"/>
                        <a:pt x="123" y="190"/>
                      </a:cubicBezTo>
                      <a:cubicBezTo>
                        <a:pt x="123" y="190"/>
                        <a:pt x="123" y="190"/>
                        <a:pt x="123" y="190"/>
                      </a:cubicBezTo>
                      <a:cubicBezTo>
                        <a:pt x="122" y="190"/>
                        <a:pt x="122" y="190"/>
                        <a:pt x="122" y="190"/>
                      </a:cubicBezTo>
                      <a:cubicBezTo>
                        <a:pt x="122" y="189"/>
                        <a:pt x="122" y="189"/>
                        <a:pt x="122" y="189"/>
                      </a:cubicBezTo>
                      <a:cubicBezTo>
                        <a:pt x="122" y="188"/>
                        <a:pt x="122" y="188"/>
                        <a:pt x="122" y="188"/>
                      </a:cubicBezTo>
                      <a:cubicBezTo>
                        <a:pt x="122" y="188"/>
                        <a:pt x="122" y="188"/>
                        <a:pt x="122" y="188"/>
                      </a:cubicBezTo>
                      <a:cubicBezTo>
                        <a:pt x="124" y="188"/>
                        <a:pt x="124" y="188"/>
                        <a:pt x="124" y="188"/>
                      </a:cubicBezTo>
                      <a:cubicBezTo>
                        <a:pt x="124" y="188"/>
                        <a:pt x="124" y="188"/>
                        <a:pt x="124" y="188"/>
                      </a:cubicBezTo>
                      <a:cubicBezTo>
                        <a:pt x="125" y="188"/>
                        <a:pt x="125" y="188"/>
                        <a:pt x="125" y="188"/>
                      </a:cubicBezTo>
                      <a:cubicBezTo>
                        <a:pt x="126" y="188"/>
                        <a:pt x="126" y="187"/>
                        <a:pt x="126" y="187"/>
                      </a:cubicBezTo>
                      <a:cubicBezTo>
                        <a:pt x="127" y="186"/>
                        <a:pt x="127" y="186"/>
                        <a:pt x="127" y="186"/>
                      </a:cubicBezTo>
                      <a:cubicBezTo>
                        <a:pt x="127" y="186"/>
                        <a:pt x="127" y="186"/>
                        <a:pt x="127" y="186"/>
                      </a:cubicBezTo>
                      <a:cubicBezTo>
                        <a:pt x="127" y="185"/>
                        <a:pt x="127" y="185"/>
                        <a:pt x="127" y="185"/>
                      </a:cubicBezTo>
                      <a:cubicBezTo>
                        <a:pt x="128" y="185"/>
                        <a:pt x="128" y="185"/>
                        <a:pt x="128" y="185"/>
                      </a:cubicBezTo>
                      <a:cubicBezTo>
                        <a:pt x="128" y="184"/>
                        <a:pt x="128" y="184"/>
                        <a:pt x="128" y="184"/>
                      </a:cubicBezTo>
                      <a:cubicBezTo>
                        <a:pt x="128" y="184"/>
                        <a:pt x="128" y="184"/>
                        <a:pt x="128" y="184"/>
                      </a:cubicBezTo>
                      <a:cubicBezTo>
                        <a:pt x="128" y="184"/>
                        <a:pt x="128" y="184"/>
                        <a:pt x="128" y="184"/>
                      </a:cubicBezTo>
                      <a:cubicBezTo>
                        <a:pt x="128" y="184"/>
                        <a:pt x="128" y="184"/>
                        <a:pt x="128" y="184"/>
                      </a:cubicBezTo>
                      <a:cubicBezTo>
                        <a:pt x="128" y="184"/>
                        <a:pt x="129" y="184"/>
                        <a:pt x="129" y="183"/>
                      </a:cubicBezTo>
                      <a:cubicBezTo>
                        <a:pt x="129" y="183"/>
                        <a:pt x="130" y="182"/>
                        <a:pt x="130" y="182"/>
                      </a:cubicBezTo>
                      <a:cubicBezTo>
                        <a:pt x="131" y="180"/>
                        <a:pt x="132" y="179"/>
                        <a:pt x="133" y="179"/>
                      </a:cubicBezTo>
                      <a:cubicBezTo>
                        <a:pt x="134" y="178"/>
                        <a:pt x="134" y="178"/>
                        <a:pt x="134" y="178"/>
                      </a:cubicBezTo>
                      <a:cubicBezTo>
                        <a:pt x="135" y="177"/>
                        <a:pt x="135" y="176"/>
                        <a:pt x="135" y="176"/>
                      </a:cubicBezTo>
                      <a:cubicBezTo>
                        <a:pt x="135" y="176"/>
                        <a:pt x="135" y="176"/>
                        <a:pt x="135" y="176"/>
                      </a:cubicBezTo>
                      <a:cubicBezTo>
                        <a:pt x="135" y="175"/>
                        <a:pt x="135" y="175"/>
                        <a:pt x="135" y="175"/>
                      </a:cubicBezTo>
                      <a:cubicBezTo>
                        <a:pt x="134" y="175"/>
                        <a:pt x="134" y="175"/>
                        <a:pt x="134" y="175"/>
                      </a:cubicBezTo>
                      <a:cubicBezTo>
                        <a:pt x="133" y="175"/>
                        <a:pt x="133" y="175"/>
                        <a:pt x="133" y="175"/>
                      </a:cubicBezTo>
                      <a:cubicBezTo>
                        <a:pt x="133" y="174"/>
                        <a:pt x="133" y="174"/>
                        <a:pt x="134" y="172"/>
                      </a:cubicBezTo>
                      <a:cubicBezTo>
                        <a:pt x="134" y="172"/>
                        <a:pt x="134" y="172"/>
                        <a:pt x="134" y="172"/>
                      </a:cubicBezTo>
                      <a:cubicBezTo>
                        <a:pt x="134" y="172"/>
                        <a:pt x="134" y="172"/>
                        <a:pt x="134" y="172"/>
                      </a:cubicBezTo>
                      <a:cubicBezTo>
                        <a:pt x="135" y="172"/>
                        <a:pt x="135" y="172"/>
                        <a:pt x="135" y="172"/>
                      </a:cubicBezTo>
                      <a:cubicBezTo>
                        <a:pt x="135" y="166"/>
                        <a:pt x="135" y="166"/>
                        <a:pt x="135" y="166"/>
                      </a:cubicBezTo>
                      <a:cubicBezTo>
                        <a:pt x="134" y="166"/>
                        <a:pt x="134" y="166"/>
                        <a:pt x="134" y="166"/>
                      </a:cubicBezTo>
                      <a:cubicBezTo>
                        <a:pt x="134" y="166"/>
                        <a:pt x="134" y="166"/>
                        <a:pt x="133" y="166"/>
                      </a:cubicBezTo>
                      <a:cubicBezTo>
                        <a:pt x="133" y="166"/>
                        <a:pt x="133" y="166"/>
                        <a:pt x="133" y="166"/>
                      </a:cubicBezTo>
                      <a:cubicBezTo>
                        <a:pt x="133" y="166"/>
                        <a:pt x="133" y="166"/>
                        <a:pt x="133" y="166"/>
                      </a:cubicBezTo>
                      <a:cubicBezTo>
                        <a:pt x="134" y="165"/>
                        <a:pt x="134" y="165"/>
                        <a:pt x="134" y="165"/>
                      </a:cubicBezTo>
                      <a:cubicBezTo>
                        <a:pt x="133" y="165"/>
                        <a:pt x="133" y="165"/>
                        <a:pt x="133" y="165"/>
                      </a:cubicBezTo>
                      <a:cubicBezTo>
                        <a:pt x="132" y="165"/>
                        <a:pt x="132" y="165"/>
                        <a:pt x="131" y="165"/>
                      </a:cubicBezTo>
                      <a:cubicBezTo>
                        <a:pt x="131" y="165"/>
                        <a:pt x="131" y="165"/>
                        <a:pt x="130" y="165"/>
                      </a:cubicBezTo>
                      <a:cubicBezTo>
                        <a:pt x="128" y="165"/>
                        <a:pt x="128" y="164"/>
                        <a:pt x="127" y="164"/>
                      </a:cubicBezTo>
                      <a:cubicBezTo>
                        <a:pt x="126" y="163"/>
                        <a:pt x="126" y="163"/>
                        <a:pt x="126" y="163"/>
                      </a:cubicBezTo>
                      <a:cubicBezTo>
                        <a:pt x="126" y="163"/>
                        <a:pt x="126" y="163"/>
                        <a:pt x="126" y="163"/>
                      </a:cubicBezTo>
                      <a:cubicBezTo>
                        <a:pt x="126" y="162"/>
                        <a:pt x="125" y="162"/>
                        <a:pt x="125" y="162"/>
                      </a:cubicBezTo>
                      <a:cubicBezTo>
                        <a:pt x="124" y="162"/>
                        <a:pt x="124" y="162"/>
                        <a:pt x="124" y="162"/>
                      </a:cubicBezTo>
                      <a:cubicBezTo>
                        <a:pt x="123" y="161"/>
                        <a:pt x="123" y="161"/>
                        <a:pt x="122" y="160"/>
                      </a:cubicBezTo>
                      <a:cubicBezTo>
                        <a:pt x="122" y="160"/>
                        <a:pt x="122" y="160"/>
                        <a:pt x="122" y="160"/>
                      </a:cubicBezTo>
                      <a:cubicBezTo>
                        <a:pt x="122" y="159"/>
                        <a:pt x="121" y="159"/>
                        <a:pt x="121" y="159"/>
                      </a:cubicBezTo>
                      <a:cubicBezTo>
                        <a:pt x="121" y="159"/>
                        <a:pt x="121" y="159"/>
                        <a:pt x="121" y="159"/>
                      </a:cubicBezTo>
                      <a:cubicBezTo>
                        <a:pt x="120" y="159"/>
                        <a:pt x="120" y="159"/>
                        <a:pt x="120" y="159"/>
                      </a:cubicBezTo>
                      <a:cubicBezTo>
                        <a:pt x="119" y="159"/>
                        <a:pt x="119" y="159"/>
                        <a:pt x="119" y="159"/>
                      </a:cubicBezTo>
                      <a:cubicBezTo>
                        <a:pt x="119" y="159"/>
                        <a:pt x="119" y="159"/>
                        <a:pt x="119" y="159"/>
                      </a:cubicBezTo>
                      <a:cubicBezTo>
                        <a:pt x="118" y="159"/>
                        <a:pt x="118" y="159"/>
                        <a:pt x="118" y="159"/>
                      </a:cubicBezTo>
                      <a:cubicBezTo>
                        <a:pt x="117" y="159"/>
                        <a:pt x="117" y="159"/>
                        <a:pt x="117" y="159"/>
                      </a:cubicBezTo>
                      <a:cubicBezTo>
                        <a:pt x="117" y="159"/>
                        <a:pt x="116" y="159"/>
                        <a:pt x="116" y="159"/>
                      </a:cubicBezTo>
                      <a:cubicBezTo>
                        <a:pt x="115" y="159"/>
                        <a:pt x="115" y="158"/>
                        <a:pt x="115" y="158"/>
                      </a:cubicBezTo>
                      <a:cubicBezTo>
                        <a:pt x="115" y="157"/>
                        <a:pt x="114" y="157"/>
                        <a:pt x="112" y="157"/>
                      </a:cubicBezTo>
                      <a:cubicBezTo>
                        <a:pt x="112" y="157"/>
                        <a:pt x="111" y="157"/>
                        <a:pt x="110" y="157"/>
                      </a:cubicBezTo>
                      <a:cubicBezTo>
                        <a:pt x="110" y="157"/>
                        <a:pt x="110" y="157"/>
                        <a:pt x="110" y="157"/>
                      </a:cubicBezTo>
                      <a:cubicBezTo>
                        <a:pt x="108" y="157"/>
                        <a:pt x="108" y="157"/>
                        <a:pt x="108" y="157"/>
                      </a:cubicBezTo>
                      <a:cubicBezTo>
                        <a:pt x="108" y="158"/>
                        <a:pt x="108" y="158"/>
                        <a:pt x="108" y="158"/>
                      </a:cubicBezTo>
                      <a:cubicBezTo>
                        <a:pt x="108" y="157"/>
                        <a:pt x="108" y="156"/>
                        <a:pt x="107" y="156"/>
                      </a:cubicBezTo>
                      <a:cubicBezTo>
                        <a:pt x="106" y="156"/>
                        <a:pt x="106" y="156"/>
                        <a:pt x="105" y="156"/>
                      </a:cubicBezTo>
                      <a:cubicBezTo>
                        <a:pt x="105" y="156"/>
                        <a:pt x="104" y="156"/>
                        <a:pt x="104" y="156"/>
                      </a:cubicBezTo>
                      <a:cubicBezTo>
                        <a:pt x="103" y="156"/>
                        <a:pt x="103" y="156"/>
                        <a:pt x="103" y="156"/>
                      </a:cubicBezTo>
                      <a:cubicBezTo>
                        <a:pt x="103" y="155"/>
                        <a:pt x="103" y="155"/>
                        <a:pt x="103" y="155"/>
                      </a:cubicBezTo>
                      <a:cubicBezTo>
                        <a:pt x="103" y="155"/>
                        <a:pt x="103" y="155"/>
                        <a:pt x="102" y="155"/>
                      </a:cubicBezTo>
                      <a:cubicBezTo>
                        <a:pt x="102" y="155"/>
                        <a:pt x="102" y="155"/>
                        <a:pt x="102" y="155"/>
                      </a:cubicBezTo>
                      <a:cubicBezTo>
                        <a:pt x="102" y="155"/>
                        <a:pt x="102" y="155"/>
                        <a:pt x="102" y="155"/>
                      </a:cubicBezTo>
                      <a:cubicBezTo>
                        <a:pt x="102" y="154"/>
                        <a:pt x="102" y="154"/>
                        <a:pt x="102" y="154"/>
                      </a:cubicBezTo>
                      <a:cubicBezTo>
                        <a:pt x="102" y="154"/>
                        <a:pt x="101" y="153"/>
                        <a:pt x="101" y="153"/>
                      </a:cubicBezTo>
                      <a:cubicBezTo>
                        <a:pt x="100" y="153"/>
                        <a:pt x="100" y="153"/>
                        <a:pt x="100" y="153"/>
                      </a:cubicBezTo>
                      <a:cubicBezTo>
                        <a:pt x="100" y="153"/>
                        <a:pt x="100" y="153"/>
                        <a:pt x="100" y="153"/>
                      </a:cubicBezTo>
                      <a:cubicBezTo>
                        <a:pt x="96" y="153"/>
                        <a:pt x="96" y="153"/>
                        <a:pt x="96" y="153"/>
                      </a:cubicBezTo>
                      <a:cubicBezTo>
                        <a:pt x="94" y="153"/>
                        <a:pt x="94" y="153"/>
                        <a:pt x="94" y="153"/>
                      </a:cubicBezTo>
                      <a:cubicBezTo>
                        <a:pt x="93" y="153"/>
                        <a:pt x="93" y="153"/>
                        <a:pt x="92" y="153"/>
                      </a:cubicBezTo>
                      <a:cubicBezTo>
                        <a:pt x="92" y="153"/>
                        <a:pt x="92" y="153"/>
                        <a:pt x="92" y="153"/>
                      </a:cubicBezTo>
                      <a:cubicBezTo>
                        <a:pt x="91" y="153"/>
                        <a:pt x="91" y="153"/>
                        <a:pt x="91" y="153"/>
                      </a:cubicBezTo>
                      <a:cubicBezTo>
                        <a:pt x="90" y="153"/>
                        <a:pt x="90" y="153"/>
                        <a:pt x="90" y="153"/>
                      </a:cubicBezTo>
                      <a:cubicBezTo>
                        <a:pt x="89" y="153"/>
                        <a:pt x="89" y="153"/>
                        <a:pt x="89" y="153"/>
                      </a:cubicBezTo>
                      <a:cubicBezTo>
                        <a:pt x="89" y="152"/>
                        <a:pt x="89" y="152"/>
                        <a:pt x="89" y="152"/>
                      </a:cubicBezTo>
                      <a:cubicBezTo>
                        <a:pt x="89" y="152"/>
                        <a:pt x="89" y="152"/>
                        <a:pt x="89" y="152"/>
                      </a:cubicBezTo>
                      <a:cubicBezTo>
                        <a:pt x="89" y="152"/>
                        <a:pt x="89" y="152"/>
                        <a:pt x="89" y="152"/>
                      </a:cubicBezTo>
                      <a:cubicBezTo>
                        <a:pt x="90" y="152"/>
                        <a:pt x="90" y="152"/>
                        <a:pt x="90" y="152"/>
                      </a:cubicBezTo>
                      <a:cubicBezTo>
                        <a:pt x="90" y="152"/>
                        <a:pt x="91" y="152"/>
                        <a:pt x="92" y="151"/>
                      </a:cubicBezTo>
                      <a:cubicBezTo>
                        <a:pt x="92" y="151"/>
                        <a:pt x="92" y="151"/>
                        <a:pt x="92" y="151"/>
                      </a:cubicBezTo>
                      <a:cubicBezTo>
                        <a:pt x="95" y="151"/>
                        <a:pt x="95" y="151"/>
                        <a:pt x="95" y="151"/>
                      </a:cubicBezTo>
                      <a:cubicBezTo>
                        <a:pt x="95" y="151"/>
                        <a:pt x="95" y="151"/>
                        <a:pt x="95" y="151"/>
                      </a:cubicBezTo>
                      <a:cubicBezTo>
                        <a:pt x="96" y="150"/>
                        <a:pt x="96" y="150"/>
                        <a:pt x="96" y="150"/>
                      </a:cubicBezTo>
                      <a:cubicBezTo>
                        <a:pt x="96" y="150"/>
                        <a:pt x="96" y="150"/>
                        <a:pt x="96" y="149"/>
                      </a:cubicBezTo>
                      <a:cubicBezTo>
                        <a:pt x="96" y="149"/>
                        <a:pt x="96" y="149"/>
                        <a:pt x="96" y="149"/>
                      </a:cubicBezTo>
                      <a:cubicBezTo>
                        <a:pt x="96" y="148"/>
                        <a:pt x="96" y="147"/>
                        <a:pt x="95" y="146"/>
                      </a:cubicBezTo>
                      <a:cubicBezTo>
                        <a:pt x="94" y="145"/>
                        <a:pt x="93" y="144"/>
                        <a:pt x="92" y="144"/>
                      </a:cubicBezTo>
                      <a:cubicBezTo>
                        <a:pt x="91" y="143"/>
                        <a:pt x="91" y="143"/>
                        <a:pt x="91" y="143"/>
                      </a:cubicBezTo>
                      <a:cubicBezTo>
                        <a:pt x="91" y="143"/>
                        <a:pt x="91" y="143"/>
                        <a:pt x="91" y="143"/>
                      </a:cubicBezTo>
                      <a:cubicBezTo>
                        <a:pt x="91" y="143"/>
                        <a:pt x="91" y="143"/>
                        <a:pt x="91" y="143"/>
                      </a:cubicBezTo>
                      <a:cubicBezTo>
                        <a:pt x="91" y="143"/>
                        <a:pt x="91" y="143"/>
                        <a:pt x="91" y="143"/>
                      </a:cubicBezTo>
                      <a:cubicBezTo>
                        <a:pt x="90" y="143"/>
                        <a:pt x="90" y="143"/>
                        <a:pt x="90" y="143"/>
                      </a:cubicBezTo>
                      <a:cubicBezTo>
                        <a:pt x="90" y="142"/>
                        <a:pt x="90" y="142"/>
                        <a:pt x="90" y="142"/>
                      </a:cubicBezTo>
                      <a:cubicBezTo>
                        <a:pt x="89" y="141"/>
                        <a:pt x="88" y="141"/>
                        <a:pt x="88" y="140"/>
                      </a:cubicBezTo>
                      <a:cubicBezTo>
                        <a:pt x="88" y="140"/>
                        <a:pt x="88" y="140"/>
                        <a:pt x="88" y="140"/>
                      </a:cubicBezTo>
                      <a:cubicBezTo>
                        <a:pt x="88" y="140"/>
                        <a:pt x="88" y="140"/>
                        <a:pt x="88" y="140"/>
                      </a:cubicBezTo>
                      <a:cubicBezTo>
                        <a:pt x="88" y="140"/>
                        <a:pt x="88" y="140"/>
                        <a:pt x="88" y="140"/>
                      </a:cubicBezTo>
                      <a:cubicBezTo>
                        <a:pt x="88" y="139"/>
                        <a:pt x="88" y="139"/>
                        <a:pt x="88" y="139"/>
                      </a:cubicBezTo>
                      <a:cubicBezTo>
                        <a:pt x="87" y="139"/>
                        <a:pt x="87" y="139"/>
                        <a:pt x="87" y="138"/>
                      </a:cubicBezTo>
                      <a:cubicBezTo>
                        <a:pt x="86" y="137"/>
                        <a:pt x="86" y="137"/>
                        <a:pt x="85" y="136"/>
                      </a:cubicBezTo>
                      <a:cubicBezTo>
                        <a:pt x="84" y="136"/>
                        <a:pt x="84" y="136"/>
                        <a:pt x="84" y="136"/>
                      </a:cubicBezTo>
                      <a:cubicBezTo>
                        <a:pt x="84" y="135"/>
                        <a:pt x="83" y="135"/>
                        <a:pt x="83" y="135"/>
                      </a:cubicBezTo>
                      <a:cubicBezTo>
                        <a:pt x="83" y="134"/>
                        <a:pt x="83" y="134"/>
                        <a:pt x="83" y="134"/>
                      </a:cubicBezTo>
                      <a:cubicBezTo>
                        <a:pt x="82" y="134"/>
                        <a:pt x="81" y="133"/>
                        <a:pt x="81" y="133"/>
                      </a:cubicBezTo>
                      <a:cubicBezTo>
                        <a:pt x="80" y="133"/>
                        <a:pt x="80" y="133"/>
                        <a:pt x="80" y="133"/>
                      </a:cubicBezTo>
                      <a:cubicBezTo>
                        <a:pt x="78" y="133"/>
                        <a:pt x="78" y="133"/>
                        <a:pt x="78" y="133"/>
                      </a:cubicBezTo>
                      <a:cubicBezTo>
                        <a:pt x="78" y="131"/>
                        <a:pt x="78" y="131"/>
                        <a:pt x="78" y="131"/>
                      </a:cubicBezTo>
                      <a:cubicBezTo>
                        <a:pt x="77" y="132"/>
                        <a:pt x="77" y="132"/>
                        <a:pt x="77" y="132"/>
                      </a:cubicBezTo>
                      <a:cubicBezTo>
                        <a:pt x="76" y="132"/>
                        <a:pt x="75" y="132"/>
                        <a:pt x="75" y="132"/>
                      </a:cubicBezTo>
                      <a:cubicBezTo>
                        <a:pt x="74" y="132"/>
                        <a:pt x="74" y="132"/>
                        <a:pt x="73" y="131"/>
                      </a:cubicBezTo>
                      <a:cubicBezTo>
                        <a:pt x="72" y="131"/>
                        <a:pt x="72" y="131"/>
                        <a:pt x="72" y="131"/>
                      </a:cubicBezTo>
                      <a:cubicBezTo>
                        <a:pt x="72" y="130"/>
                        <a:pt x="72" y="130"/>
                        <a:pt x="72" y="130"/>
                      </a:cubicBezTo>
                      <a:cubicBezTo>
                        <a:pt x="72" y="130"/>
                        <a:pt x="72" y="129"/>
                        <a:pt x="71" y="129"/>
                      </a:cubicBezTo>
                      <a:cubicBezTo>
                        <a:pt x="70" y="129"/>
                        <a:pt x="70" y="129"/>
                        <a:pt x="70" y="129"/>
                      </a:cubicBezTo>
                      <a:cubicBezTo>
                        <a:pt x="70" y="128"/>
                        <a:pt x="70" y="128"/>
                        <a:pt x="70" y="128"/>
                      </a:cubicBezTo>
                      <a:cubicBezTo>
                        <a:pt x="70" y="128"/>
                        <a:pt x="70" y="128"/>
                        <a:pt x="70" y="127"/>
                      </a:cubicBezTo>
                      <a:cubicBezTo>
                        <a:pt x="69" y="126"/>
                        <a:pt x="68" y="126"/>
                        <a:pt x="68" y="126"/>
                      </a:cubicBezTo>
                      <a:cubicBezTo>
                        <a:pt x="67" y="126"/>
                        <a:pt x="66" y="126"/>
                        <a:pt x="66" y="126"/>
                      </a:cubicBezTo>
                      <a:cubicBezTo>
                        <a:pt x="65" y="126"/>
                        <a:pt x="65" y="126"/>
                        <a:pt x="65" y="126"/>
                      </a:cubicBezTo>
                      <a:cubicBezTo>
                        <a:pt x="64" y="126"/>
                        <a:pt x="64" y="126"/>
                        <a:pt x="63" y="126"/>
                      </a:cubicBezTo>
                      <a:cubicBezTo>
                        <a:pt x="64" y="125"/>
                        <a:pt x="64" y="125"/>
                        <a:pt x="64" y="125"/>
                      </a:cubicBezTo>
                      <a:cubicBezTo>
                        <a:pt x="66" y="123"/>
                        <a:pt x="66" y="123"/>
                        <a:pt x="66" y="123"/>
                      </a:cubicBezTo>
                      <a:cubicBezTo>
                        <a:pt x="64" y="123"/>
                        <a:pt x="64" y="123"/>
                        <a:pt x="64" y="123"/>
                      </a:cubicBezTo>
                      <a:cubicBezTo>
                        <a:pt x="63" y="123"/>
                        <a:pt x="63" y="123"/>
                        <a:pt x="63" y="123"/>
                      </a:cubicBezTo>
                      <a:cubicBezTo>
                        <a:pt x="63" y="123"/>
                        <a:pt x="63" y="123"/>
                        <a:pt x="63" y="123"/>
                      </a:cubicBezTo>
                      <a:cubicBezTo>
                        <a:pt x="63" y="122"/>
                        <a:pt x="63" y="122"/>
                        <a:pt x="63" y="122"/>
                      </a:cubicBezTo>
                      <a:cubicBezTo>
                        <a:pt x="61" y="122"/>
                        <a:pt x="61" y="122"/>
                        <a:pt x="61" y="122"/>
                      </a:cubicBezTo>
                      <a:cubicBezTo>
                        <a:pt x="60" y="122"/>
                        <a:pt x="60" y="122"/>
                        <a:pt x="60" y="123"/>
                      </a:cubicBezTo>
                      <a:cubicBezTo>
                        <a:pt x="60" y="123"/>
                        <a:pt x="60" y="123"/>
                        <a:pt x="60" y="123"/>
                      </a:cubicBezTo>
                      <a:cubicBezTo>
                        <a:pt x="60" y="123"/>
                        <a:pt x="60" y="123"/>
                        <a:pt x="60" y="123"/>
                      </a:cubicBezTo>
                      <a:cubicBezTo>
                        <a:pt x="60" y="123"/>
                        <a:pt x="60" y="123"/>
                        <a:pt x="60" y="123"/>
                      </a:cubicBezTo>
                      <a:cubicBezTo>
                        <a:pt x="59" y="123"/>
                        <a:pt x="59" y="123"/>
                        <a:pt x="59" y="123"/>
                      </a:cubicBezTo>
                      <a:cubicBezTo>
                        <a:pt x="58" y="123"/>
                        <a:pt x="57" y="122"/>
                        <a:pt x="57" y="121"/>
                      </a:cubicBezTo>
                      <a:cubicBezTo>
                        <a:pt x="58" y="120"/>
                        <a:pt x="58" y="120"/>
                        <a:pt x="58" y="120"/>
                      </a:cubicBezTo>
                      <a:cubicBezTo>
                        <a:pt x="56" y="120"/>
                        <a:pt x="56" y="120"/>
                        <a:pt x="56" y="120"/>
                      </a:cubicBezTo>
                      <a:cubicBezTo>
                        <a:pt x="55" y="120"/>
                        <a:pt x="55" y="121"/>
                        <a:pt x="54" y="121"/>
                      </a:cubicBezTo>
                      <a:cubicBezTo>
                        <a:pt x="53" y="121"/>
                        <a:pt x="52" y="120"/>
                        <a:pt x="52" y="120"/>
                      </a:cubicBezTo>
                      <a:cubicBezTo>
                        <a:pt x="51" y="120"/>
                        <a:pt x="50" y="119"/>
                        <a:pt x="50" y="119"/>
                      </a:cubicBezTo>
                      <a:cubicBezTo>
                        <a:pt x="49" y="119"/>
                        <a:pt x="49" y="118"/>
                        <a:pt x="48" y="118"/>
                      </a:cubicBezTo>
                      <a:cubicBezTo>
                        <a:pt x="47" y="118"/>
                        <a:pt x="46" y="117"/>
                        <a:pt x="46" y="117"/>
                      </a:cubicBezTo>
                      <a:cubicBezTo>
                        <a:pt x="45" y="117"/>
                        <a:pt x="45" y="117"/>
                        <a:pt x="45" y="117"/>
                      </a:cubicBezTo>
                      <a:cubicBezTo>
                        <a:pt x="44" y="117"/>
                        <a:pt x="44" y="117"/>
                        <a:pt x="44" y="117"/>
                      </a:cubicBezTo>
                      <a:cubicBezTo>
                        <a:pt x="44" y="117"/>
                        <a:pt x="44" y="117"/>
                        <a:pt x="44" y="117"/>
                      </a:cubicBezTo>
                      <a:cubicBezTo>
                        <a:pt x="43" y="117"/>
                        <a:pt x="43" y="118"/>
                        <a:pt x="43" y="118"/>
                      </a:cubicBezTo>
                      <a:cubicBezTo>
                        <a:pt x="43" y="118"/>
                        <a:pt x="43" y="118"/>
                        <a:pt x="43" y="118"/>
                      </a:cubicBezTo>
                      <a:cubicBezTo>
                        <a:pt x="42" y="117"/>
                        <a:pt x="40" y="117"/>
                        <a:pt x="39" y="117"/>
                      </a:cubicBezTo>
                      <a:cubicBezTo>
                        <a:pt x="38" y="117"/>
                        <a:pt x="38" y="117"/>
                        <a:pt x="38" y="117"/>
                      </a:cubicBezTo>
                      <a:cubicBezTo>
                        <a:pt x="38" y="118"/>
                        <a:pt x="38" y="118"/>
                        <a:pt x="38" y="118"/>
                      </a:cubicBezTo>
                      <a:cubicBezTo>
                        <a:pt x="38" y="119"/>
                        <a:pt x="38" y="119"/>
                        <a:pt x="38" y="119"/>
                      </a:cubicBezTo>
                      <a:cubicBezTo>
                        <a:pt x="38" y="119"/>
                        <a:pt x="38" y="119"/>
                        <a:pt x="38" y="119"/>
                      </a:cubicBezTo>
                      <a:cubicBezTo>
                        <a:pt x="38" y="119"/>
                        <a:pt x="38" y="119"/>
                        <a:pt x="38" y="119"/>
                      </a:cubicBezTo>
                      <a:cubicBezTo>
                        <a:pt x="37" y="119"/>
                        <a:pt x="37" y="119"/>
                        <a:pt x="37" y="119"/>
                      </a:cubicBezTo>
                      <a:cubicBezTo>
                        <a:pt x="37" y="119"/>
                        <a:pt x="36" y="119"/>
                        <a:pt x="35" y="120"/>
                      </a:cubicBezTo>
                      <a:cubicBezTo>
                        <a:pt x="35" y="120"/>
                        <a:pt x="35" y="120"/>
                        <a:pt x="34" y="120"/>
                      </a:cubicBezTo>
                      <a:cubicBezTo>
                        <a:pt x="33" y="120"/>
                        <a:pt x="33" y="120"/>
                        <a:pt x="33" y="120"/>
                      </a:cubicBezTo>
                      <a:cubicBezTo>
                        <a:pt x="32" y="120"/>
                        <a:pt x="32" y="120"/>
                        <a:pt x="32" y="120"/>
                      </a:cubicBezTo>
                      <a:cubicBezTo>
                        <a:pt x="31" y="120"/>
                        <a:pt x="31" y="120"/>
                        <a:pt x="31" y="120"/>
                      </a:cubicBezTo>
                      <a:cubicBezTo>
                        <a:pt x="31" y="121"/>
                        <a:pt x="31" y="121"/>
                        <a:pt x="31" y="121"/>
                      </a:cubicBezTo>
                      <a:cubicBezTo>
                        <a:pt x="31" y="122"/>
                        <a:pt x="32" y="122"/>
                        <a:pt x="32" y="123"/>
                      </a:cubicBezTo>
                      <a:cubicBezTo>
                        <a:pt x="33" y="124"/>
                        <a:pt x="33" y="124"/>
                        <a:pt x="33" y="124"/>
                      </a:cubicBezTo>
                      <a:cubicBezTo>
                        <a:pt x="33" y="124"/>
                        <a:pt x="33" y="124"/>
                        <a:pt x="33" y="124"/>
                      </a:cubicBezTo>
                      <a:cubicBezTo>
                        <a:pt x="33" y="125"/>
                        <a:pt x="33" y="125"/>
                        <a:pt x="33" y="125"/>
                      </a:cubicBezTo>
                      <a:cubicBezTo>
                        <a:pt x="33" y="125"/>
                        <a:pt x="33" y="125"/>
                        <a:pt x="33" y="125"/>
                      </a:cubicBezTo>
                      <a:cubicBezTo>
                        <a:pt x="33" y="125"/>
                        <a:pt x="33" y="126"/>
                        <a:pt x="32" y="126"/>
                      </a:cubicBezTo>
                      <a:cubicBezTo>
                        <a:pt x="32" y="126"/>
                        <a:pt x="32" y="126"/>
                        <a:pt x="32" y="126"/>
                      </a:cubicBezTo>
                      <a:cubicBezTo>
                        <a:pt x="31" y="126"/>
                        <a:pt x="31" y="126"/>
                        <a:pt x="31" y="126"/>
                      </a:cubicBezTo>
                      <a:cubicBezTo>
                        <a:pt x="30" y="126"/>
                        <a:pt x="30" y="126"/>
                        <a:pt x="30" y="126"/>
                      </a:cubicBezTo>
                      <a:cubicBezTo>
                        <a:pt x="30" y="126"/>
                        <a:pt x="30" y="126"/>
                        <a:pt x="30" y="126"/>
                      </a:cubicBezTo>
                      <a:cubicBezTo>
                        <a:pt x="30" y="125"/>
                        <a:pt x="30" y="125"/>
                        <a:pt x="30" y="125"/>
                      </a:cubicBezTo>
                      <a:cubicBezTo>
                        <a:pt x="30" y="125"/>
                        <a:pt x="30" y="125"/>
                        <a:pt x="29" y="125"/>
                      </a:cubicBezTo>
                      <a:cubicBezTo>
                        <a:pt x="29" y="124"/>
                        <a:pt x="29" y="124"/>
                        <a:pt x="29" y="124"/>
                      </a:cubicBezTo>
                      <a:cubicBezTo>
                        <a:pt x="29" y="124"/>
                        <a:pt x="29" y="124"/>
                        <a:pt x="29" y="124"/>
                      </a:cubicBezTo>
                      <a:cubicBezTo>
                        <a:pt x="29" y="123"/>
                        <a:pt x="29" y="123"/>
                        <a:pt x="29" y="123"/>
                      </a:cubicBezTo>
                      <a:cubicBezTo>
                        <a:pt x="28" y="122"/>
                        <a:pt x="27" y="122"/>
                        <a:pt x="27" y="122"/>
                      </a:cubicBezTo>
                      <a:cubicBezTo>
                        <a:pt x="26" y="122"/>
                        <a:pt x="26" y="122"/>
                        <a:pt x="25" y="122"/>
                      </a:cubicBezTo>
                      <a:cubicBezTo>
                        <a:pt x="25" y="122"/>
                        <a:pt x="25" y="122"/>
                        <a:pt x="25" y="122"/>
                      </a:cubicBezTo>
                      <a:cubicBezTo>
                        <a:pt x="24" y="123"/>
                        <a:pt x="23" y="123"/>
                        <a:pt x="23" y="123"/>
                      </a:cubicBez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2" y="123"/>
                        <a:pt x="22" y="123"/>
                        <a:pt x="22" y="123"/>
                      </a:cubicBezTo>
                      <a:cubicBezTo>
                        <a:pt x="22" y="122"/>
                        <a:pt x="21" y="122"/>
                        <a:pt x="20" y="122"/>
                      </a:cubicBezTo>
                      <a:cubicBezTo>
                        <a:pt x="20" y="121"/>
                        <a:pt x="20" y="121"/>
                        <a:pt x="20" y="121"/>
                      </a:cubicBezTo>
                      <a:cubicBezTo>
                        <a:pt x="20" y="121"/>
                        <a:pt x="20" y="120"/>
                        <a:pt x="20" y="120"/>
                      </a:cubicBezTo>
                      <a:cubicBezTo>
                        <a:pt x="19" y="120"/>
                        <a:pt x="19" y="120"/>
                        <a:pt x="19" y="120"/>
                      </a:cubicBezTo>
                      <a:cubicBezTo>
                        <a:pt x="19" y="119"/>
                        <a:pt x="19" y="119"/>
                        <a:pt x="19" y="118"/>
                      </a:cubicBezTo>
                      <a:cubicBezTo>
                        <a:pt x="19" y="118"/>
                        <a:pt x="19" y="118"/>
                        <a:pt x="19" y="117"/>
                      </a:cubicBezTo>
                      <a:cubicBezTo>
                        <a:pt x="19" y="117"/>
                        <a:pt x="19" y="117"/>
                        <a:pt x="19" y="117"/>
                      </a:cubicBezTo>
                      <a:cubicBezTo>
                        <a:pt x="19" y="117"/>
                        <a:pt x="20" y="117"/>
                        <a:pt x="20" y="117"/>
                      </a:cubicBezTo>
                      <a:cubicBezTo>
                        <a:pt x="21" y="117"/>
                        <a:pt x="22" y="116"/>
                        <a:pt x="23" y="115"/>
                      </a:cubicBezTo>
                      <a:cubicBezTo>
                        <a:pt x="24" y="114"/>
                        <a:pt x="23" y="113"/>
                        <a:pt x="23" y="112"/>
                      </a:cubicBezTo>
                      <a:cubicBezTo>
                        <a:pt x="23" y="112"/>
                        <a:pt x="23" y="112"/>
                        <a:pt x="23" y="112"/>
                      </a:cubicBezTo>
                      <a:cubicBezTo>
                        <a:pt x="22" y="112"/>
                        <a:pt x="22" y="112"/>
                        <a:pt x="22" y="112"/>
                      </a:cubicBezTo>
                      <a:cubicBezTo>
                        <a:pt x="22" y="112"/>
                        <a:pt x="22" y="111"/>
                        <a:pt x="22" y="111"/>
                      </a:cubicBezTo>
                      <a:cubicBezTo>
                        <a:pt x="22" y="110"/>
                        <a:pt x="22" y="109"/>
                        <a:pt x="22" y="109"/>
                      </a:cubicBezTo>
                      <a:cubicBezTo>
                        <a:pt x="22" y="108"/>
                        <a:pt x="22" y="107"/>
                        <a:pt x="22" y="107"/>
                      </a:cubicBezTo>
                      <a:cubicBezTo>
                        <a:pt x="22" y="107"/>
                        <a:pt x="21" y="106"/>
                        <a:pt x="20" y="106"/>
                      </a:cubicBezTo>
                      <a:cubicBezTo>
                        <a:pt x="19" y="106"/>
                        <a:pt x="19" y="106"/>
                        <a:pt x="19" y="106"/>
                      </a:cubicBezTo>
                      <a:cubicBezTo>
                        <a:pt x="19" y="106"/>
                        <a:pt x="19" y="106"/>
                        <a:pt x="19" y="106"/>
                      </a:cubicBezTo>
                      <a:cubicBezTo>
                        <a:pt x="19" y="106"/>
                        <a:pt x="19" y="106"/>
                        <a:pt x="19" y="106"/>
                      </a:cubicBezTo>
                      <a:cubicBezTo>
                        <a:pt x="18" y="106"/>
                        <a:pt x="18" y="106"/>
                        <a:pt x="18" y="106"/>
                      </a:cubicBezTo>
                      <a:cubicBezTo>
                        <a:pt x="17" y="106"/>
                        <a:pt x="17" y="106"/>
                        <a:pt x="17" y="106"/>
                      </a:cubicBezTo>
                      <a:cubicBezTo>
                        <a:pt x="16" y="106"/>
                        <a:pt x="16" y="105"/>
                        <a:pt x="16" y="105"/>
                      </a:cubicBezTo>
                      <a:cubicBezTo>
                        <a:pt x="16" y="105"/>
                        <a:pt x="16" y="105"/>
                        <a:pt x="16" y="105"/>
                      </a:cubicBezTo>
                      <a:cubicBezTo>
                        <a:pt x="16" y="105"/>
                        <a:pt x="16" y="104"/>
                        <a:pt x="16" y="103"/>
                      </a:cubicBezTo>
                      <a:cubicBezTo>
                        <a:pt x="16" y="103"/>
                        <a:pt x="16" y="103"/>
                        <a:pt x="16" y="103"/>
                      </a:cubicBezTo>
                      <a:cubicBezTo>
                        <a:pt x="17" y="104"/>
                        <a:pt x="17" y="104"/>
                        <a:pt x="17" y="104"/>
                      </a:cubicBezTo>
                      <a:cubicBezTo>
                        <a:pt x="17" y="102"/>
                        <a:pt x="17" y="102"/>
                        <a:pt x="17" y="102"/>
                      </a:cubicBezTo>
                      <a:cubicBezTo>
                        <a:pt x="17" y="101"/>
                        <a:pt x="17" y="101"/>
                        <a:pt x="17" y="101"/>
                      </a:cubicBezTo>
                      <a:cubicBezTo>
                        <a:pt x="17" y="101"/>
                        <a:pt x="17" y="100"/>
                        <a:pt x="17" y="99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8" y="99"/>
                        <a:pt x="18" y="99"/>
                        <a:pt x="18" y="99"/>
                      </a:cubicBezTo>
                      <a:cubicBezTo>
                        <a:pt x="18" y="99"/>
                        <a:pt x="18" y="99"/>
                        <a:pt x="18" y="99"/>
                      </a:cubicBezTo>
                      <a:cubicBezTo>
                        <a:pt x="19" y="99"/>
                        <a:pt x="19" y="99"/>
                        <a:pt x="19" y="99"/>
                      </a:cubicBezTo>
                      <a:cubicBezTo>
                        <a:pt x="20" y="99"/>
                        <a:pt x="21" y="99"/>
                        <a:pt x="22" y="96"/>
                      </a:cubicBezTo>
                      <a:cubicBezTo>
                        <a:pt x="22" y="95"/>
                        <a:pt x="22" y="94"/>
                        <a:pt x="22" y="93"/>
                      </a:cubicBezTo>
                      <a:cubicBezTo>
                        <a:pt x="22" y="92"/>
                        <a:pt x="22" y="92"/>
                        <a:pt x="22" y="92"/>
                      </a:cubicBezTo>
                      <a:cubicBezTo>
                        <a:pt x="22" y="92"/>
                        <a:pt x="22" y="92"/>
                        <a:pt x="22" y="92"/>
                      </a:cubicBezTo>
                      <a:cubicBezTo>
                        <a:pt x="20" y="91"/>
                        <a:pt x="20" y="91"/>
                        <a:pt x="20" y="91"/>
                      </a:cubicBezTo>
                      <a:cubicBezTo>
                        <a:pt x="20" y="91"/>
                        <a:pt x="20" y="91"/>
                        <a:pt x="19" y="91"/>
                      </a:cubicBezTo>
                      <a:cubicBezTo>
                        <a:pt x="19" y="91"/>
                        <a:pt x="18" y="91"/>
                        <a:pt x="18" y="92"/>
                      </a:cubicBezTo>
                      <a:cubicBezTo>
                        <a:pt x="16" y="92"/>
                        <a:pt x="16" y="93"/>
                        <a:pt x="15" y="94"/>
                      </a:cubicBezTo>
                      <a:cubicBezTo>
                        <a:pt x="15" y="94"/>
                        <a:pt x="15" y="94"/>
                        <a:pt x="15" y="94"/>
                      </a:cubicBezTo>
                      <a:cubicBezTo>
                        <a:pt x="15" y="94"/>
                        <a:pt x="15" y="94"/>
                        <a:pt x="15" y="94"/>
                      </a:cubicBezTo>
                      <a:cubicBezTo>
                        <a:pt x="15" y="94"/>
                        <a:pt x="15" y="94"/>
                        <a:pt x="15" y="94"/>
                      </a:cubicBezTo>
                      <a:cubicBezTo>
                        <a:pt x="14" y="94"/>
                        <a:pt x="14" y="94"/>
                        <a:pt x="14" y="94"/>
                      </a:cubicBezTo>
                      <a:cubicBezTo>
                        <a:pt x="14" y="95"/>
                        <a:pt x="14" y="95"/>
                        <a:pt x="14" y="95"/>
                      </a:cubicBezTo>
                      <a:cubicBezTo>
                        <a:pt x="14" y="96"/>
                        <a:pt x="14" y="96"/>
                        <a:pt x="14" y="96"/>
                      </a:cubicBezTo>
                      <a:cubicBezTo>
                        <a:pt x="14" y="96"/>
                        <a:pt x="14" y="96"/>
                        <a:pt x="14" y="96"/>
                      </a:cubicBezTo>
                      <a:cubicBezTo>
                        <a:pt x="13" y="96"/>
                        <a:pt x="13" y="96"/>
                        <a:pt x="13" y="96"/>
                      </a:cubicBezTo>
                      <a:cubicBezTo>
                        <a:pt x="13" y="96"/>
                        <a:pt x="13" y="96"/>
                        <a:pt x="13" y="96"/>
                      </a:cubicBezTo>
                      <a:cubicBezTo>
                        <a:pt x="13" y="96"/>
                        <a:pt x="12" y="97"/>
                        <a:pt x="12" y="97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11" y="98"/>
                        <a:pt x="11" y="98"/>
                        <a:pt x="11" y="98"/>
                      </a:cubicBezTo>
                      <a:cubicBezTo>
                        <a:pt x="10" y="98"/>
                        <a:pt x="9" y="99"/>
                        <a:pt x="9" y="100"/>
                      </a:cubicBezTo>
                      <a:cubicBezTo>
                        <a:pt x="9" y="99"/>
                        <a:pt x="9" y="99"/>
                        <a:pt x="9" y="99"/>
                      </a:cubicBezTo>
                      <a:cubicBezTo>
                        <a:pt x="9" y="98"/>
                        <a:pt x="9" y="98"/>
                        <a:pt x="9" y="98"/>
                      </a:cubicBezTo>
                      <a:cubicBezTo>
                        <a:pt x="9" y="97"/>
                        <a:pt x="9" y="97"/>
                        <a:pt x="9" y="97"/>
                      </a:cubicBezTo>
                      <a:cubicBezTo>
                        <a:pt x="9" y="96"/>
                        <a:pt x="8" y="96"/>
                        <a:pt x="8" y="96"/>
                      </a:cubicBezTo>
                      <a:cubicBezTo>
                        <a:pt x="7" y="96"/>
                        <a:pt x="7" y="96"/>
                        <a:pt x="7" y="96"/>
                      </a:cubicBezTo>
                      <a:cubicBezTo>
                        <a:pt x="7" y="96"/>
                        <a:pt x="7" y="96"/>
                        <a:pt x="7" y="96"/>
                      </a:cubicBezTo>
                      <a:cubicBezTo>
                        <a:pt x="7" y="95"/>
                        <a:pt x="7" y="95"/>
                        <a:pt x="7" y="95"/>
                      </a:cubicBezTo>
                      <a:cubicBezTo>
                        <a:pt x="7" y="94"/>
                        <a:pt x="7" y="94"/>
                        <a:pt x="7" y="94"/>
                      </a:cubicBezTo>
                      <a:cubicBezTo>
                        <a:pt x="7" y="93"/>
                        <a:pt x="7" y="93"/>
                        <a:pt x="7" y="93"/>
                      </a:cubicBezTo>
                      <a:cubicBezTo>
                        <a:pt x="8" y="93"/>
                        <a:pt x="8" y="93"/>
                        <a:pt x="8" y="93"/>
                      </a:cubicBezTo>
                      <a:cubicBezTo>
                        <a:pt x="9" y="94"/>
                        <a:pt x="9" y="94"/>
                        <a:pt x="9" y="94"/>
                      </a:cubicBezTo>
                      <a:cubicBezTo>
                        <a:pt x="9" y="92"/>
                        <a:pt x="9" y="92"/>
                        <a:pt x="9" y="92"/>
                      </a:cubicBezTo>
                      <a:cubicBezTo>
                        <a:pt x="9" y="92"/>
                        <a:pt x="9" y="92"/>
                        <a:pt x="9" y="92"/>
                      </a:cubicBezTo>
                      <a:cubicBezTo>
                        <a:pt x="9" y="92"/>
                        <a:pt x="9" y="92"/>
                        <a:pt x="9" y="92"/>
                      </a:cubicBezTo>
                      <a:cubicBezTo>
                        <a:pt x="10" y="92"/>
                        <a:pt x="10" y="92"/>
                        <a:pt x="10" y="92"/>
                      </a:cubicBezTo>
                      <a:cubicBezTo>
                        <a:pt x="10" y="91"/>
                        <a:pt x="10" y="91"/>
                        <a:pt x="10" y="91"/>
                      </a:cubicBezTo>
                      <a:cubicBezTo>
                        <a:pt x="10" y="91"/>
                        <a:pt x="10" y="91"/>
                        <a:pt x="10" y="91"/>
                      </a:cubicBezTo>
                      <a:cubicBezTo>
                        <a:pt x="10" y="90"/>
                        <a:pt x="10" y="89"/>
                        <a:pt x="10" y="89"/>
                      </a:cubicBezTo>
                      <a:cubicBezTo>
                        <a:pt x="10" y="89"/>
                        <a:pt x="10" y="89"/>
                        <a:pt x="10" y="89"/>
                      </a:cubicBezTo>
                      <a:cubicBezTo>
                        <a:pt x="12" y="89"/>
                        <a:pt x="12" y="89"/>
                        <a:pt x="12" y="89"/>
                      </a:cubicBezTo>
                      <a:cubicBezTo>
                        <a:pt x="12" y="88"/>
                        <a:pt x="12" y="88"/>
                        <a:pt x="12" y="88"/>
                      </a:cubicBezTo>
                      <a:cubicBezTo>
                        <a:pt x="12" y="87"/>
                        <a:pt x="12" y="87"/>
                        <a:pt x="12" y="87"/>
                      </a:cubicBezTo>
                      <a:cubicBezTo>
                        <a:pt x="11" y="86"/>
                        <a:pt x="12" y="85"/>
                        <a:pt x="12" y="85"/>
                      </a:cubicBezTo>
                      <a:cubicBezTo>
                        <a:pt x="12" y="85"/>
                        <a:pt x="12" y="85"/>
                        <a:pt x="12" y="85"/>
                      </a:cubicBezTo>
                      <a:cubicBezTo>
                        <a:pt x="13" y="85"/>
                        <a:pt x="13" y="85"/>
                        <a:pt x="13" y="85"/>
                      </a:cubicBezTo>
                      <a:cubicBezTo>
                        <a:pt x="13" y="84"/>
                        <a:pt x="13" y="84"/>
                        <a:pt x="13" y="84"/>
                      </a:cubicBezTo>
                      <a:cubicBezTo>
                        <a:pt x="13" y="83"/>
                        <a:pt x="13" y="83"/>
                        <a:pt x="13" y="83"/>
                      </a:cubicBezTo>
                      <a:cubicBezTo>
                        <a:pt x="13" y="83"/>
                        <a:pt x="13" y="82"/>
                        <a:pt x="13" y="82"/>
                      </a:cubicBezTo>
                      <a:cubicBezTo>
                        <a:pt x="13" y="82"/>
                        <a:pt x="13" y="82"/>
                        <a:pt x="13" y="82"/>
                      </a:cubicBezTo>
                      <a:cubicBezTo>
                        <a:pt x="14" y="82"/>
                        <a:pt x="14" y="82"/>
                        <a:pt x="14" y="82"/>
                      </a:cubicBezTo>
                      <a:cubicBezTo>
                        <a:pt x="14" y="81"/>
                        <a:pt x="14" y="81"/>
                        <a:pt x="14" y="81"/>
                      </a:cubicBezTo>
                      <a:cubicBezTo>
                        <a:pt x="14" y="80"/>
                        <a:pt x="14" y="80"/>
                        <a:pt x="14" y="80"/>
                      </a:cubicBezTo>
                      <a:cubicBezTo>
                        <a:pt x="15" y="79"/>
                        <a:pt x="15" y="79"/>
                        <a:pt x="15" y="79"/>
                      </a:cubicBezTo>
                      <a:cubicBezTo>
                        <a:pt x="15" y="79"/>
                        <a:pt x="15" y="79"/>
                        <a:pt x="15" y="79"/>
                      </a:cubicBezTo>
                      <a:cubicBezTo>
                        <a:pt x="15" y="79"/>
                        <a:pt x="15" y="79"/>
                        <a:pt x="15" y="79"/>
                      </a:cubicBezTo>
                      <a:cubicBezTo>
                        <a:pt x="15" y="79"/>
                        <a:pt x="16" y="79"/>
                        <a:pt x="16" y="78"/>
                      </a:cubicBezTo>
                      <a:cubicBezTo>
                        <a:pt x="16" y="77"/>
                        <a:pt x="16" y="77"/>
                        <a:pt x="16" y="77"/>
                      </a:cubicBezTo>
                      <a:cubicBezTo>
                        <a:pt x="17" y="77"/>
                        <a:pt x="17" y="76"/>
                        <a:pt x="18" y="76"/>
                      </a:cubicBezTo>
                      <a:cubicBezTo>
                        <a:pt x="19" y="75"/>
                        <a:pt x="20" y="74"/>
                        <a:pt x="20" y="73"/>
                      </a:cubicBezTo>
                      <a:cubicBezTo>
                        <a:pt x="20" y="72"/>
                        <a:pt x="20" y="72"/>
                        <a:pt x="20" y="72"/>
                      </a:cubicBezTo>
                      <a:cubicBezTo>
                        <a:pt x="20" y="72"/>
                        <a:pt x="20" y="72"/>
                        <a:pt x="20" y="72"/>
                      </a:cubicBezTo>
                      <a:cubicBezTo>
                        <a:pt x="21" y="72"/>
                        <a:pt x="21" y="72"/>
                        <a:pt x="21" y="72"/>
                      </a:cubicBezTo>
                      <a:cubicBezTo>
                        <a:pt x="22" y="72"/>
                        <a:pt x="22" y="72"/>
                        <a:pt x="22" y="72"/>
                      </a:cubicBezTo>
                      <a:cubicBezTo>
                        <a:pt x="22" y="73"/>
                        <a:pt x="23" y="73"/>
                        <a:pt x="23" y="73"/>
                      </a:cubicBezTo>
                      <a:cubicBezTo>
                        <a:pt x="24" y="73"/>
                        <a:pt x="24" y="73"/>
                        <a:pt x="24" y="73"/>
                      </a:cubicBezTo>
                      <a:cubicBezTo>
                        <a:pt x="25" y="73"/>
                        <a:pt x="26" y="72"/>
                        <a:pt x="27" y="72"/>
                      </a:cubicBezTo>
                      <a:cubicBezTo>
                        <a:pt x="27" y="71"/>
                        <a:pt x="27" y="71"/>
                        <a:pt x="27" y="71"/>
                      </a:cubicBezTo>
                      <a:cubicBezTo>
                        <a:pt x="28" y="71"/>
                        <a:pt x="29" y="70"/>
                        <a:pt x="30" y="70"/>
                      </a:cubicBezTo>
                      <a:cubicBezTo>
                        <a:pt x="30" y="70"/>
                        <a:pt x="30" y="70"/>
                        <a:pt x="30" y="70"/>
                      </a:cubicBezTo>
                      <a:cubicBezTo>
                        <a:pt x="31" y="70"/>
                        <a:pt x="31" y="70"/>
                        <a:pt x="31" y="70"/>
                      </a:cubicBezTo>
                      <a:cubicBezTo>
                        <a:pt x="31" y="70"/>
                        <a:pt x="31" y="70"/>
                        <a:pt x="31" y="70"/>
                      </a:cubicBezTo>
                      <a:cubicBezTo>
                        <a:pt x="32" y="71"/>
                        <a:pt x="33" y="72"/>
                        <a:pt x="33" y="73"/>
                      </a:cubicBezTo>
                      <a:cubicBezTo>
                        <a:pt x="33" y="75"/>
                        <a:pt x="33" y="76"/>
                        <a:pt x="33" y="77"/>
                      </a:cubicBezTo>
                      <a:cubicBezTo>
                        <a:pt x="32" y="77"/>
                        <a:pt x="32" y="77"/>
                        <a:pt x="32" y="77"/>
                      </a:cubicBezTo>
                      <a:cubicBezTo>
                        <a:pt x="31" y="77"/>
                        <a:pt x="31" y="77"/>
                        <a:pt x="31" y="77"/>
                      </a:cubicBezTo>
                      <a:cubicBezTo>
                        <a:pt x="31" y="79"/>
                        <a:pt x="31" y="79"/>
                        <a:pt x="31" y="79"/>
                      </a:cubicBezTo>
                      <a:cubicBezTo>
                        <a:pt x="31" y="80"/>
                        <a:pt x="32" y="80"/>
                        <a:pt x="32" y="80"/>
                      </a:cubicBezTo>
                      <a:cubicBezTo>
                        <a:pt x="32" y="80"/>
                        <a:pt x="32" y="80"/>
                        <a:pt x="32" y="80"/>
                      </a:cubicBezTo>
                      <a:cubicBezTo>
                        <a:pt x="33" y="81"/>
                        <a:pt x="33" y="81"/>
                        <a:pt x="33" y="81"/>
                      </a:cubicBezTo>
                      <a:cubicBezTo>
                        <a:pt x="33" y="81"/>
                        <a:pt x="33" y="81"/>
                        <a:pt x="33" y="81"/>
                      </a:cubicBezTo>
                      <a:cubicBezTo>
                        <a:pt x="32" y="82"/>
                        <a:pt x="32" y="82"/>
                        <a:pt x="32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cubicBezTo>
                        <a:pt x="36" y="82"/>
                        <a:pt x="36" y="79"/>
                        <a:pt x="36" y="78"/>
                      </a:cubicBezTo>
                      <a:cubicBezTo>
                        <a:pt x="36" y="77"/>
                        <a:pt x="36" y="76"/>
                        <a:pt x="36" y="76"/>
                      </a:cubicBezTo>
                      <a:cubicBezTo>
                        <a:pt x="36" y="76"/>
                        <a:pt x="36" y="76"/>
                        <a:pt x="36" y="76"/>
                      </a:cubicBezTo>
                      <a:cubicBezTo>
                        <a:pt x="37" y="76"/>
                        <a:pt x="37" y="76"/>
                        <a:pt x="37" y="76"/>
                      </a:cubicBezTo>
                      <a:cubicBezTo>
                        <a:pt x="37" y="75"/>
                        <a:pt x="37" y="75"/>
                        <a:pt x="37" y="75"/>
                      </a:cubicBezTo>
                      <a:cubicBezTo>
                        <a:pt x="37" y="75"/>
                        <a:pt x="37" y="75"/>
                        <a:pt x="37" y="75"/>
                      </a:cubicBezTo>
                      <a:cubicBezTo>
                        <a:pt x="37" y="74"/>
                        <a:pt x="37" y="73"/>
                        <a:pt x="38" y="73"/>
                      </a:cubicBezTo>
                      <a:cubicBezTo>
                        <a:pt x="38" y="73"/>
                        <a:pt x="38" y="73"/>
                        <a:pt x="38" y="73"/>
                      </a:cubicBezTo>
                      <a:cubicBezTo>
                        <a:pt x="39" y="73"/>
                        <a:pt x="39" y="73"/>
                        <a:pt x="39" y="73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39" y="70"/>
                        <a:pt x="39" y="69"/>
                        <a:pt x="39" y="69"/>
                      </a:cubicBezTo>
                      <a:cubicBezTo>
                        <a:pt x="39" y="69"/>
                        <a:pt x="39" y="69"/>
                        <a:pt x="39" y="69"/>
                      </a:cubicBezTo>
                      <a:cubicBezTo>
                        <a:pt x="39" y="69"/>
                        <a:pt x="39" y="69"/>
                        <a:pt x="39" y="69"/>
                      </a:cubicBezTo>
                      <a:cubicBezTo>
                        <a:pt x="39" y="69"/>
                        <a:pt x="39" y="69"/>
                        <a:pt x="39" y="69"/>
                      </a:cubicBezTo>
                      <a:cubicBezTo>
                        <a:pt x="40" y="69"/>
                        <a:pt x="40" y="69"/>
                        <a:pt x="40" y="69"/>
                      </a:cubicBezTo>
                      <a:cubicBezTo>
                        <a:pt x="40" y="69"/>
                        <a:pt x="40" y="69"/>
                        <a:pt x="40" y="69"/>
                      </a:cubicBezTo>
                      <a:cubicBezTo>
                        <a:pt x="41" y="69"/>
                        <a:pt x="42" y="69"/>
                        <a:pt x="42" y="68"/>
                      </a:cubicBezTo>
                      <a:cubicBezTo>
                        <a:pt x="42" y="68"/>
                        <a:pt x="42" y="68"/>
                        <a:pt x="42" y="68"/>
                      </a:cubicBezTo>
                      <a:cubicBezTo>
                        <a:pt x="42" y="68"/>
                        <a:pt x="43" y="67"/>
                        <a:pt x="43" y="67"/>
                      </a:cubicBezTo>
                      <a:cubicBezTo>
                        <a:pt x="44" y="68"/>
                        <a:pt x="44" y="68"/>
                        <a:pt x="44" y="68"/>
                      </a:cubicBezTo>
                      <a:cubicBezTo>
                        <a:pt x="45" y="68"/>
                        <a:pt x="45" y="68"/>
                        <a:pt x="45" y="68"/>
                      </a:cubicBezTo>
                      <a:cubicBezTo>
                        <a:pt x="45" y="67"/>
                        <a:pt x="45" y="67"/>
                        <a:pt x="45" y="67"/>
                      </a:cubicBezTo>
                      <a:cubicBezTo>
                        <a:pt x="45" y="66"/>
                        <a:pt x="45" y="66"/>
                        <a:pt x="45" y="66"/>
                      </a:cubicBezTo>
                      <a:cubicBezTo>
                        <a:pt x="45" y="66"/>
                        <a:pt x="45" y="65"/>
                        <a:pt x="44" y="64"/>
                      </a:cubicBezTo>
                      <a:cubicBezTo>
                        <a:pt x="43" y="64"/>
                        <a:pt x="43" y="64"/>
                        <a:pt x="43" y="64"/>
                      </a:cubicBezTo>
                      <a:cubicBezTo>
                        <a:pt x="43" y="63"/>
                        <a:pt x="43" y="63"/>
                        <a:pt x="43" y="63"/>
                      </a:cubicBezTo>
                      <a:cubicBezTo>
                        <a:pt x="43" y="63"/>
                        <a:pt x="43" y="63"/>
                        <a:pt x="43" y="63"/>
                      </a:cubicBezTo>
                      <a:cubicBezTo>
                        <a:pt x="45" y="63"/>
                        <a:pt x="45" y="63"/>
                        <a:pt x="45" y="63"/>
                      </a:cubicBezTo>
                      <a:cubicBezTo>
                        <a:pt x="45" y="63"/>
                        <a:pt x="45" y="63"/>
                        <a:pt x="45" y="63"/>
                      </a:cubicBezTo>
                      <a:cubicBezTo>
                        <a:pt x="46" y="63"/>
                        <a:pt x="46" y="63"/>
                        <a:pt x="46" y="63"/>
                      </a:cubicBezTo>
                      <a:cubicBezTo>
                        <a:pt x="47" y="63"/>
                        <a:pt x="47" y="63"/>
                        <a:pt x="47" y="62"/>
                      </a:cubicBezTo>
                      <a:cubicBezTo>
                        <a:pt x="48" y="62"/>
                        <a:pt x="48" y="61"/>
                        <a:pt x="49" y="60"/>
                      </a:cubicBezTo>
                      <a:cubicBezTo>
                        <a:pt x="50" y="60"/>
                        <a:pt x="50" y="59"/>
                        <a:pt x="51" y="59"/>
                      </a:cubicBezTo>
                      <a:cubicBezTo>
                        <a:pt x="52" y="59"/>
                        <a:pt x="52" y="59"/>
                        <a:pt x="52" y="59"/>
                      </a:cubicBezTo>
                      <a:cubicBezTo>
                        <a:pt x="52" y="59"/>
                        <a:pt x="53" y="59"/>
                        <a:pt x="53" y="58"/>
                      </a:cubicBezTo>
                      <a:cubicBezTo>
                        <a:pt x="53" y="58"/>
                        <a:pt x="53" y="58"/>
                        <a:pt x="53" y="58"/>
                      </a:cubicBezTo>
                      <a:cubicBezTo>
                        <a:pt x="54" y="58"/>
                        <a:pt x="54" y="57"/>
                        <a:pt x="54" y="57"/>
                      </a:cubicBezTo>
                      <a:cubicBezTo>
                        <a:pt x="55" y="56"/>
                        <a:pt x="55" y="56"/>
                        <a:pt x="55" y="56"/>
                      </a:cubicBezTo>
                      <a:cubicBezTo>
                        <a:pt x="55" y="56"/>
                        <a:pt x="55" y="56"/>
                        <a:pt x="55" y="56"/>
                      </a:cubicBezTo>
                      <a:cubicBezTo>
                        <a:pt x="56" y="56"/>
                        <a:pt x="56" y="56"/>
                        <a:pt x="56" y="55"/>
                      </a:cubicBezTo>
                      <a:cubicBezTo>
                        <a:pt x="56" y="54"/>
                        <a:pt x="56" y="54"/>
                        <a:pt x="56" y="54"/>
                      </a:cubicBezTo>
                      <a:cubicBezTo>
                        <a:pt x="56" y="52"/>
                        <a:pt x="56" y="52"/>
                        <a:pt x="56" y="52"/>
                      </a:cubicBezTo>
                      <a:cubicBezTo>
                        <a:pt x="56" y="52"/>
                        <a:pt x="57" y="52"/>
                        <a:pt x="57" y="51"/>
                      </a:cubicBezTo>
                      <a:cubicBezTo>
                        <a:pt x="58" y="50"/>
                        <a:pt x="59" y="48"/>
                        <a:pt x="61" y="47"/>
                      </a:cubicBezTo>
                      <a:cubicBezTo>
                        <a:pt x="61" y="47"/>
                        <a:pt x="61" y="47"/>
                        <a:pt x="61" y="47"/>
                      </a:cubicBezTo>
                      <a:cubicBezTo>
                        <a:pt x="62" y="47"/>
                        <a:pt x="62" y="47"/>
                        <a:pt x="62" y="47"/>
                      </a:cubicBezTo>
                      <a:cubicBezTo>
                        <a:pt x="63" y="47"/>
                        <a:pt x="63" y="47"/>
                        <a:pt x="63" y="46"/>
                      </a:cubicBezTo>
                      <a:cubicBezTo>
                        <a:pt x="63" y="46"/>
                        <a:pt x="63" y="46"/>
                        <a:pt x="63" y="46"/>
                      </a:cubicBezTo>
                      <a:cubicBezTo>
                        <a:pt x="63" y="46"/>
                        <a:pt x="63" y="46"/>
                        <a:pt x="63" y="46"/>
                      </a:cubicBezTo>
                      <a:cubicBezTo>
                        <a:pt x="64" y="46"/>
                        <a:pt x="64" y="46"/>
                        <a:pt x="64" y="46"/>
                      </a:cubicBezTo>
                      <a:cubicBezTo>
                        <a:pt x="64" y="46"/>
                        <a:pt x="64" y="46"/>
                        <a:pt x="64" y="46"/>
                      </a:cubicBezTo>
                      <a:cubicBezTo>
                        <a:pt x="66" y="46"/>
                        <a:pt x="66" y="46"/>
                        <a:pt x="66" y="46"/>
                      </a:cubicBezTo>
                      <a:cubicBezTo>
                        <a:pt x="67" y="46"/>
                        <a:pt x="68" y="45"/>
                        <a:pt x="68" y="45"/>
                      </a:cubicBezTo>
                      <a:cubicBezTo>
                        <a:pt x="68" y="45"/>
                        <a:pt x="68" y="45"/>
                        <a:pt x="68" y="45"/>
                      </a:cubicBezTo>
                      <a:cubicBezTo>
                        <a:pt x="68" y="45"/>
                        <a:pt x="68" y="45"/>
                        <a:pt x="68" y="45"/>
                      </a:cubicBezTo>
                      <a:cubicBezTo>
                        <a:pt x="69" y="44"/>
                        <a:pt x="69" y="44"/>
                        <a:pt x="69" y="44"/>
                      </a:cubicBezTo>
                      <a:cubicBezTo>
                        <a:pt x="69" y="43"/>
                        <a:pt x="69" y="42"/>
                        <a:pt x="69" y="42"/>
                      </a:cubicBezTo>
                      <a:cubicBezTo>
                        <a:pt x="69" y="41"/>
                        <a:pt x="69" y="41"/>
                        <a:pt x="69" y="41"/>
                      </a:cubicBezTo>
                      <a:cubicBezTo>
                        <a:pt x="69" y="40"/>
                        <a:pt x="69" y="40"/>
                        <a:pt x="69" y="40"/>
                      </a:cubicBezTo>
                      <a:cubicBezTo>
                        <a:pt x="70" y="40"/>
                        <a:pt x="70" y="40"/>
                        <a:pt x="70" y="40"/>
                      </a:cubicBezTo>
                      <a:cubicBezTo>
                        <a:pt x="70" y="39"/>
                        <a:pt x="70" y="39"/>
                        <a:pt x="70" y="39"/>
                      </a:cubicBezTo>
                      <a:cubicBezTo>
                        <a:pt x="70" y="39"/>
                        <a:pt x="71" y="39"/>
                        <a:pt x="71" y="39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72" y="39"/>
                        <a:pt x="72" y="39"/>
                        <a:pt x="72" y="39"/>
                      </a:cubicBezTo>
                      <a:cubicBezTo>
                        <a:pt x="72" y="37"/>
                        <a:pt x="72" y="37"/>
                        <a:pt x="72" y="37"/>
                      </a:cubicBezTo>
                      <a:cubicBezTo>
                        <a:pt x="72" y="37"/>
                        <a:pt x="72" y="37"/>
                        <a:pt x="72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5" y="37"/>
                        <a:pt x="75" y="37"/>
                        <a:pt x="75" y="37"/>
                      </a:cubicBezTo>
                      <a:cubicBezTo>
                        <a:pt x="75" y="36"/>
                        <a:pt x="75" y="36"/>
                        <a:pt x="75" y="36"/>
                      </a:cubicBezTo>
                      <a:cubicBezTo>
                        <a:pt x="75" y="36"/>
                        <a:pt x="75" y="36"/>
                        <a:pt x="75" y="36"/>
                      </a:cubicBezTo>
                      <a:cubicBezTo>
                        <a:pt x="75" y="36"/>
                        <a:pt x="75" y="36"/>
                        <a:pt x="75" y="36"/>
                      </a:cubicBezTo>
                      <a:cubicBezTo>
                        <a:pt x="76" y="36"/>
                        <a:pt x="76" y="36"/>
                        <a:pt x="76" y="36"/>
                      </a:cubicBezTo>
                      <a:cubicBezTo>
                        <a:pt x="77" y="36"/>
                        <a:pt x="78" y="35"/>
                        <a:pt x="78" y="35"/>
                      </a:cubicBezTo>
                      <a:cubicBezTo>
                        <a:pt x="78" y="34"/>
                        <a:pt x="78" y="34"/>
                        <a:pt x="78" y="34"/>
                      </a:cubicBezTo>
                      <a:cubicBezTo>
                        <a:pt x="78" y="35"/>
                        <a:pt x="78" y="35"/>
                        <a:pt x="78" y="35"/>
                      </a:cubicBezTo>
                      <a:cubicBezTo>
                        <a:pt x="78" y="35"/>
                        <a:pt x="78" y="35"/>
                        <a:pt x="78" y="35"/>
                      </a:cubicBezTo>
                      <a:cubicBezTo>
                        <a:pt x="80" y="35"/>
                        <a:pt x="80" y="35"/>
                        <a:pt x="80" y="35"/>
                      </a:cubicBezTo>
                      <a:cubicBezTo>
                        <a:pt x="81" y="35"/>
                        <a:pt x="81" y="35"/>
                        <a:pt x="81" y="35"/>
                      </a:cubicBezTo>
                      <a:cubicBezTo>
                        <a:pt x="81" y="35"/>
                        <a:pt x="82" y="34"/>
                        <a:pt x="82" y="34"/>
                      </a:cubicBezTo>
                      <a:cubicBezTo>
                        <a:pt x="82" y="33"/>
                        <a:pt x="82" y="33"/>
                        <a:pt x="82" y="33"/>
                      </a:cubicBezTo>
                      <a:cubicBezTo>
                        <a:pt x="83" y="33"/>
                        <a:pt x="83" y="32"/>
                        <a:pt x="83" y="31"/>
                      </a:cubicBezTo>
                      <a:cubicBezTo>
                        <a:pt x="83" y="30"/>
                        <a:pt x="83" y="30"/>
                        <a:pt x="83" y="30"/>
                      </a:cubicBezTo>
                      <a:cubicBezTo>
                        <a:pt x="80" y="30"/>
                        <a:pt x="80" y="30"/>
                        <a:pt x="80" y="30"/>
                      </a:cubicBezTo>
                      <a:cubicBezTo>
                        <a:pt x="79" y="30"/>
                        <a:pt x="79" y="30"/>
                        <a:pt x="79" y="31"/>
                      </a:cubicBezTo>
                      <a:cubicBezTo>
                        <a:pt x="78" y="31"/>
                        <a:pt x="78" y="31"/>
                        <a:pt x="78" y="31"/>
                      </a:cubicBezTo>
                      <a:cubicBezTo>
                        <a:pt x="78" y="31"/>
                        <a:pt x="78" y="31"/>
                        <a:pt x="78" y="31"/>
                      </a:cubicBezTo>
                      <a:cubicBezTo>
                        <a:pt x="77" y="31"/>
                        <a:pt x="77" y="31"/>
                        <a:pt x="77" y="31"/>
                      </a:cubicBezTo>
                      <a:cubicBezTo>
                        <a:pt x="76" y="30"/>
                        <a:pt x="76" y="30"/>
                        <a:pt x="76" y="30"/>
                      </a:cubicBezTo>
                      <a:cubicBezTo>
                        <a:pt x="76" y="30"/>
                        <a:pt x="76" y="30"/>
                        <a:pt x="76" y="30"/>
                      </a:cubicBezTo>
                      <a:cubicBezTo>
                        <a:pt x="77" y="30"/>
                        <a:pt x="77" y="30"/>
                        <a:pt x="77" y="30"/>
                      </a:cubicBezTo>
                      <a:cubicBezTo>
                        <a:pt x="78" y="30"/>
                        <a:pt x="78" y="30"/>
                        <a:pt x="78" y="30"/>
                      </a:cubicBezTo>
                      <a:cubicBezTo>
                        <a:pt x="78" y="29"/>
                        <a:pt x="78" y="29"/>
                        <a:pt x="78" y="29"/>
                      </a:cubicBezTo>
                      <a:cubicBezTo>
                        <a:pt x="78" y="29"/>
                        <a:pt x="78" y="29"/>
                        <a:pt x="78" y="29"/>
                      </a:cubicBezTo>
                      <a:cubicBezTo>
                        <a:pt x="79" y="29"/>
                        <a:pt x="79" y="29"/>
                        <a:pt x="79" y="29"/>
                      </a:cubicBezTo>
                      <a:cubicBezTo>
                        <a:pt x="80" y="29"/>
                        <a:pt x="80" y="29"/>
                        <a:pt x="80" y="29"/>
                      </a:cubicBezTo>
                      <a:cubicBezTo>
                        <a:pt x="80" y="29"/>
                        <a:pt x="80" y="29"/>
                        <a:pt x="80" y="29"/>
                      </a:cubicBezTo>
                      <a:cubicBezTo>
                        <a:pt x="81" y="27"/>
                        <a:pt x="81" y="27"/>
                        <a:pt x="81" y="27"/>
                      </a:cubicBezTo>
                      <a:cubicBezTo>
                        <a:pt x="81" y="27"/>
                        <a:pt x="81" y="27"/>
                        <a:pt x="81" y="27"/>
                      </a:cubicBezTo>
                      <a:cubicBezTo>
                        <a:pt x="82" y="27"/>
                        <a:pt x="82" y="27"/>
                        <a:pt x="82" y="27"/>
                      </a:cubicBezTo>
                      <a:cubicBezTo>
                        <a:pt x="82" y="27"/>
                        <a:pt x="82" y="27"/>
                        <a:pt x="82" y="27"/>
                      </a:cubicBezTo>
                      <a:cubicBezTo>
                        <a:pt x="93" y="27"/>
                        <a:pt x="93" y="27"/>
                        <a:pt x="93" y="27"/>
                      </a:cubicBezTo>
                      <a:cubicBezTo>
                        <a:pt x="93" y="27"/>
                        <a:pt x="93" y="27"/>
                        <a:pt x="93" y="27"/>
                      </a:cubicBezTo>
                      <a:cubicBezTo>
                        <a:pt x="93" y="26"/>
                        <a:pt x="93" y="26"/>
                        <a:pt x="93" y="26"/>
                      </a:cubicBezTo>
                      <a:cubicBezTo>
                        <a:pt x="94" y="26"/>
                        <a:pt x="94" y="26"/>
                        <a:pt x="94" y="26"/>
                      </a:cubicBezTo>
                      <a:cubicBezTo>
                        <a:pt x="95" y="26"/>
                        <a:pt x="95" y="26"/>
                        <a:pt x="95" y="26"/>
                      </a:cubicBezTo>
                      <a:cubicBezTo>
                        <a:pt x="95" y="25"/>
                        <a:pt x="95" y="25"/>
                        <a:pt x="95" y="25"/>
                      </a:cubicBezTo>
                      <a:cubicBezTo>
                        <a:pt x="95" y="25"/>
                        <a:pt x="95" y="25"/>
                        <a:pt x="95" y="25"/>
                      </a:cubicBezTo>
                      <a:cubicBezTo>
                        <a:pt x="95" y="25"/>
                        <a:pt x="95" y="25"/>
                        <a:pt x="95" y="25"/>
                      </a:cubicBezTo>
                      <a:cubicBezTo>
                        <a:pt x="96" y="24"/>
                        <a:pt x="96" y="24"/>
                        <a:pt x="96" y="24"/>
                      </a:cubicBezTo>
                      <a:cubicBezTo>
                        <a:pt x="96" y="23"/>
                        <a:pt x="96" y="23"/>
                        <a:pt x="96" y="23"/>
                      </a:cubicBezTo>
                      <a:cubicBezTo>
                        <a:pt x="97" y="23"/>
                        <a:pt x="97" y="23"/>
                        <a:pt x="97" y="23"/>
                      </a:cubicBezTo>
                      <a:cubicBezTo>
                        <a:pt x="97" y="23"/>
                        <a:pt x="97" y="23"/>
                        <a:pt x="98" y="23"/>
                      </a:cubicBezTo>
                      <a:cubicBezTo>
                        <a:pt x="98" y="23"/>
                        <a:pt x="99" y="23"/>
                        <a:pt x="99" y="23"/>
                      </a:cubicBezTo>
                      <a:cubicBezTo>
                        <a:pt x="100" y="23"/>
                        <a:pt x="100" y="23"/>
                        <a:pt x="101" y="23"/>
                      </a:cubicBezTo>
                      <a:cubicBezTo>
                        <a:pt x="101" y="23"/>
                        <a:pt x="101" y="23"/>
                        <a:pt x="101" y="23"/>
                      </a:cubicBezTo>
                      <a:cubicBezTo>
                        <a:pt x="101" y="23"/>
                        <a:pt x="101" y="23"/>
                        <a:pt x="101" y="23"/>
                      </a:cubicBezTo>
                      <a:cubicBezTo>
                        <a:pt x="102" y="23"/>
                        <a:pt x="102" y="23"/>
                        <a:pt x="102" y="23"/>
                      </a:cubicBezTo>
                      <a:cubicBezTo>
                        <a:pt x="103" y="23"/>
                        <a:pt x="103" y="22"/>
                        <a:pt x="103" y="22"/>
                      </a:cubicBezTo>
                      <a:cubicBezTo>
                        <a:pt x="104" y="21"/>
                        <a:pt x="104" y="21"/>
                        <a:pt x="104" y="20"/>
                      </a:cubicBezTo>
                      <a:cubicBezTo>
                        <a:pt x="103" y="19"/>
                        <a:pt x="103" y="18"/>
                        <a:pt x="103" y="18"/>
                      </a:cubicBezTo>
                      <a:cubicBezTo>
                        <a:pt x="103" y="18"/>
                        <a:pt x="103" y="18"/>
                        <a:pt x="103" y="18"/>
                      </a:cubicBezTo>
                      <a:cubicBezTo>
                        <a:pt x="102" y="17"/>
                        <a:pt x="102" y="17"/>
                        <a:pt x="102" y="16"/>
                      </a:cubicBezTo>
                      <a:cubicBezTo>
                        <a:pt x="102" y="11"/>
                        <a:pt x="102" y="11"/>
                        <a:pt x="102" y="11"/>
                      </a:cubicBezTo>
                      <a:cubicBezTo>
                        <a:pt x="101" y="11"/>
                        <a:pt x="101" y="11"/>
                        <a:pt x="101" y="11"/>
                      </a:cubicBezTo>
                      <a:cubicBezTo>
                        <a:pt x="100" y="11"/>
                        <a:pt x="100" y="12"/>
                        <a:pt x="99" y="12"/>
                      </a:cubicBezTo>
                      <a:cubicBezTo>
                        <a:pt x="99" y="12"/>
                        <a:pt x="99" y="12"/>
                        <a:pt x="99" y="12"/>
                      </a:cubicBezTo>
                      <a:cubicBezTo>
                        <a:pt x="98" y="13"/>
                        <a:pt x="98" y="13"/>
                        <a:pt x="98" y="13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cubicBezTo>
                        <a:pt x="96" y="12"/>
                        <a:pt x="96" y="12"/>
                        <a:pt x="96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cubicBezTo>
                        <a:pt x="98" y="10"/>
                        <a:pt x="98" y="10"/>
                        <a:pt x="98" y="10"/>
                      </a:cubicBezTo>
                      <a:cubicBezTo>
                        <a:pt x="98" y="9"/>
                        <a:pt x="97" y="8"/>
                        <a:pt x="96" y="8"/>
                      </a:cubicBezTo>
                      <a:cubicBezTo>
                        <a:pt x="96" y="8"/>
                        <a:pt x="96" y="8"/>
                        <a:pt x="96" y="8"/>
                      </a:cubicBezTo>
                      <a:cubicBezTo>
                        <a:pt x="96" y="8"/>
                        <a:pt x="96" y="8"/>
                        <a:pt x="96" y="8"/>
                      </a:cubicBezTo>
                      <a:cubicBezTo>
                        <a:pt x="90" y="8"/>
                        <a:pt x="90" y="8"/>
                        <a:pt x="90" y="8"/>
                      </a:cubicBezTo>
                      <a:cubicBezTo>
                        <a:pt x="89" y="8"/>
                        <a:pt x="89" y="9"/>
                        <a:pt x="88" y="9"/>
                      </a:cubicBezTo>
                      <a:cubicBezTo>
                        <a:pt x="88" y="10"/>
                        <a:pt x="88" y="11"/>
                        <a:pt x="87" y="11"/>
                      </a:cubicBezTo>
                      <a:cubicBezTo>
                        <a:pt x="87" y="11"/>
                        <a:pt x="86" y="11"/>
                        <a:pt x="86" y="11"/>
                      </a:cubicBezTo>
                      <a:cubicBezTo>
                        <a:pt x="85" y="11"/>
                        <a:pt x="85" y="11"/>
                        <a:pt x="85" y="11"/>
                      </a:cubicBezTo>
                      <a:cubicBezTo>
                        <a:pt x="85" y="11"/>
                        <a:pt x="85" y="11"/>
                        <a:pt x="85" y="11"/>
                      </a:cubicBezTo>
                      <a:cubicBezTo>
                        <a:pt x="81" y="11"/>
                        <a:pt x="81" y="11"/>
                        <a:pt x="81" y="11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1" y="13"/>
                        <a:pt x="81" y="13"/>
                        <a:pt x="81" y="13"/>
                      </a:cubicBezTo>
                      <a:cubicBezTo>
                        <a:pt x="82" y="14"/>
                        <a:pt x="82" y="15"/>
                        <a:pt x="81" y="15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0" y="16"/>
                        <a:pt x="80" y="16"/>
                        <a:pt x="80" y="17"/>
                      </a:cubicBezTo>
                      <a:cubicBezTo>
                        <a:pt x="80" y="17"/>
                        <a:pt x="80" y="17"/>
                        <a:pt x="80" y="17"/>
                      </a:cubicBezTo>
                      <a:cubicBezTo>
                        <a:pt x="80" y="18"/>
                        <a:pt x="80" y="18"/>
                        <a:pt x="80" y="18"/>
                      </a:cubicBezTo>
                      <a:cubicBezTo>
                        <a:pt x="79" y="18"/>
                        <a:pt x="79" y="18"/>
                        <a:pt x="79" y="18"/>
                      </a:cubicBezTo>
                      <a:cubicBezTo>
                        <a:pt x="79" y="18"/>
                        <a:pt x="79" y="18"/>
                        <a:pt x="79" y="18"/>
                      </a:cubicBezTo>
                      <a:cubicBezTo>
                        <a:pt x="78" y="18"/>
                        <a:pt x="77" y="19"/>
                        <a:pt x="76" y="19"/>
                      </a:cubicBezTo>
                      <a:cubicBezTo>
                        <a:pt x="75" y="20"/>
                        <a:pt x="75" y="20"/>
                        <a:pt x="75" y="20"/>
                      </a:cubicBezTo>
                      <a:cubicBezTo>
                        <a:pt x="75" y="21"/>
                        <a:pt x="74" y="21"/>
                        <a:pt x="74" y="21"/>
                      </a:cubicBezTo>
                      <a:cubicBezTo>
                        <a:pt x="73" y="21"/>
                        <a:pt x="73" y="22"/>
                        <a:pt x="73" y="23"/>
                      </a:cubicBezTo>
                      <a:cubicBezTo>
                        <a:pt x="73" y="23"/>
                        <a:pt x="73" y="23"/>
                        <a:pt x="73" y="23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2" y="22"/>
                        <a:pt x="72" y="22"/>
                        <a:pt x="72" y="22"/>
                      </a:cubicBezTo>
                      <a:cubicBezTo>
                        <a:pt x="72" y="22"/>
                        <a:pt x="73" y="22"/>
                        <a:pt x="73" y="21"/>
                      </a:cubicBezTo>
                      <a:cubicBezTo>
                        <a:pt x="73" y="20"/>
                        <a:pt x="73" y="19"/>
                        <a:pt x="72" y="18"/>
                      </a:cubicBezTo>
                      <a:cubicBezTo>
                        <a:pt x="72" y="18"/>
                        <a:pt x="72" y="18"/>
                        <a:pt x="72" y="18"/>
                      </a:cubicBezTo>
                      <a:cubicBezTo>
                        <a:pt x="72" y="17"/>
                        <a:pt x="72" y="17"/>
                        <a:pt x="72" y="17"/>
                      </a:cubicBezTo>
                      <a:cubicBezTo>
                        <a:pt x="72" y="17"/>
                        <a:pt x="72" y="16"/>
                        <a:pt x="72" y="16"/>
                      </a:cubicBezTo>
                      <a:cubicBezTo>
                        <a:pt x="72" y="16"/>
                        <a:pt x="72" y="16"/>
                        <a:pt x="72" y="16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14"/>
                        <a:pt x="73" y="14"/>
                        <a:pt x="73" y="14"/>
                      </a:cubicBezTo>
                      <a:cubicBezTo>
                        <a:pt x="73" y="14"/>
                        <a:pt x="73" y="14"/>
                        <a:pt x="73" y="14"/>
                      </a:cubicBezTo>
                      <a:cubicBezTo>
                        <a:pt x="74" y="14"/>
                        <a:pt x="74" y="14"/>
                        <a:pt x="74" y="14"/>
                      </a:cubicBezTo>
                      <a:cubicBezTo>
                        <a:pt x="75" y="14"/>
                        <a:pt x="75" y="13"/>
                        <a:pt x="75" y="13"/>
                      </a:cubicBezTo>
                      <a:cubicBezTo>
                        <a:pt x="75" y="13"/>
                        <a:pt x="75" y="13"/>
                        <a:pt x="75" y="13"/>
                      </a:cubicBezTo>
                      <a:cubicBezTo>
                        <a:pt x="75" y="11"/>
                        <a:pt x="75" y="11"/>
                        <a:pt x="75" y="11"/>
                      </a:cubicBezTo>
                      <a:cubicBezTo>
                        <a:pt x="75" y="10"/>
                        <a:pt x="75" y="10"/>
                        <a:pt x="75" y="10"/>
                      </a:cubicBezTo>
                      <a:cubicBezTo>
                        <a:pt x="75" y="10"/>
                        <a:pt x="75" y="10"/>
                        <a:pt x="75" y="10"/>
                      </a:cubicBezTo>
                      <a:cubicBezTo>
                        <a:pt x="76" y="10"/>
                        <a:pt x="76" y="10"/>
                        <a:pt x="76" y="10"/>
                      </a:cubicBezTo>
                      <a:cubicBezTo>
                        <a:pt x="76" y="9"/>
                        <a:pt x="76" y="9"/>
                        <a:pt x="76" y="9"/>
                      </a:cubicBezTo>
                      <a:cubicBezTo>
                        <a:pt x="76" y="9"/>
                        <a:pt x="76" y="9"/>
                        <a:pt x="76" y="9"/>
                      </a:cubicBezTo>
                      <a:cubicBezTo>
                        <a:pt x="76" y="9"/>
                        <a:pt x="76" y="9"/>
                        <a:pt x="76" y="9"/>
                      </a:cubicBezTo>
                      <a:cubicBezTo>
                        <a:pt x="76" y="9"/>
                        <a:pt x="76" y="9"/>
                        <a:pt x="76" y="9"/>
                      </a:cubicBezTo>
                      <a:cubicBezTo>
                        <a:pt x="77" y="9"/>
                        <a:pt x="77" y="9"/>
                        <a:pt x="77" y="9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81" y="9"/>
                        <a:pt x="82" y="8"/>
                        <a:pt x="82" y="8"/>
                      </a:cubicBezTo>
                      <a:cubicBezTo>
                        <a:pt x="82" y="7"/>
                        <a:pt x="82" y="7"/>
                        <a:pt x="82" y="7"/>
                      </a:cubicBezTo>
                      <a:cubicBezTo>
                        <a:pt x="83" y="7"/>
                        <a:pt x="83" y="7"/>
                        <a:pt x="83" y="7"/>
                      </a:cubicBezTo>
                      <a:cubicBezTo>
                        <a:pt x="85" y="7"/>
                        <a:pt x="85" y="7"/>
                        <a:pt x="85" y="7"/>
                      </a:cubicBezTo>
                      <a:cubicBezTo>
                        <a:pt x="86" y="7"/>
                        <a:pt x="86" y="7"/>
                        <a:pt x="86" y="6"/>
                      </a:cubicBezTo>
                      <a:cubicBezTo>
                        <a:pt x="86" y="6"/>
                        <a:pt x="86" y="6"/>
                        <a:pt x="86" y="6"/>
                      </a:cubicBezTo>
                      <a:cubicBezTo>
                        <a:pt x="86" y="6"/>
                        <a:pt x="86" y="6"/>
                        <a:pt x="86" y="6"/>
                      </a:cubicBezTo>
                      <a:cubicBezTo>
                        <a:pt x="86" y="6"/>
                        <a:pt x="86" y="6"/>
                        <a:pt x="86" y="6"/>
                      </a:cubicBezTo>
                      <a:cubicBezTo>
                        <a:pt x="87" y="6"/>
                        <a:pt x="87" y="6"/>
                        <a:pt x="87" y="6"/>
                      </a:cubicBezTo>
                      <a:cubicBezTo>
                        <a:pt x="87" y="6"/>
                        <a:pt x="87" y="6"/>
                        <a:pt x="87" y="6"/>
                      </a:cubicBezTo>
                      <a:cubicBezTo>
                        <a:pt x="88" y="5"/>
                        <a:pt x="88" y="5"/>
                        <a:pt x="88" y="4"/>
                      </a:cubicBezTo>
                      <a:cubicBezTo>
                        <a:pt x="89" y="3"/>
                        <a:pt x="89" y="2"/>
                        <a:pt x="89" y="2"/>
                      </a:cubicBezTo>
                      <a:cubicBezTo>
                        <a:pt x="88" y="0"/>
                        <a:pt x="87" y="0"/>
                        <a:pt x="8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Freeform 43"/>
                <p:cNvSpPr>
                  <a:spLocks noEditPoints="1"/>
                </p:cNvSpPr>
                <p:nvPr/>
              </p:nvSpPr>
              <p:spPr bwMode="auto">
                <a:xfrm>
                  <a:off x="4164" y="2301"/>
                  <a:ext cx="31" cy="55"/>
                </a:xfrm>
                <a:custGeom>
                  <a:avLst/>
                  <a:gdLst>
                    <a:gd name="T0" fmla="*/ 12 w 13"/>
                    <a:gd name="T1" fmla="*/ 0 h 23"/>
                    <a:gd name="T2" fmla="*/ 12 w 13"/>
                    <a:gd name="T3" fmla="*/ 0 h 23"/>
                    <a:gd name="T4" fmla="*/ 12 w 13"/>
                    <a:gd name="T5" fmla="*/ 0 h 23"/>
                    <a:gd name="T6" fmla="*/ 12 w 13"/>
                    <a:gd name="T7" fmla="*/ 0 h 23"/>
                    <a:gd name="T8" fmla="*/ 9 w 13"/>
                    <a:gd name="T9" fmla="*/ 0 h 23"/>
                    <a:gd name="T10" fmla="*/ 7 w 13"/>
                    <a:gd name="T11" fmla="*/ 2 h 23"/>
                    <a:gd name="T12" fmla="*/ 6 w 13"/>
                    <a:gd name="T13" fmla="*/ 4 h 23"/>
                    <a:gd name="T14" fmla="*/ 5 w 13"/>
                    <a:gd name="T15" fmla="*/ 6 h 23"/>
                    <a:gd name="T16" fmla="*/ 5 w 13"/>
                    <a:gd name="T17" fmla="*/ 6 h 23"/>
                    <a:gd name="T18" fmla="*/ 4 w 13"/>
                    <a:gd name="T19" fmla="*/ 7 h 23"/>
                    <a:gd name="T20" fmla="*/ 3 w 13"/>
                    <a:gd name="T21" fmla="*/ 9 h 23"/>
                    <a:gd name="T22" fmla="*/ 3 w 13"/>
                    <a:gd name="T23" fmla="*/ 9 h 23"/>
                    <a:gd name="T24" fmla="*/ 3 w 13"/>
                    <a:gd name="T25" fmla="*/ 10 h 23"/>
                    <a:gd name="T26" fmla="*/ 2 w 13"/>
                    <a:gd name="T27" fmla="*/ 14 h 23"/>
                    <a:gd name="T28" fmla="*/ 2 w 13"/>
                    <a:gd name="T29" fmla="*/ 14 h 23"/>
                    <a:gd name="T30" fmla="*/ 1 w 13"/>
                    <a:gd name="T31" fmla="*/ 14 h 23"/>
                    <a:gd name="T32" fmla="*/ 0 w 13"/>
                    <a:gd name="T33" fmla="*/ 19 h 23"/>
                    <a:gd name="T34" fmla="*/ 1 w 13"/>
                    <a:gd name="T35" fmla="*/ 21 h 23"/>
                    <a:gd name="T36" fmla="*/ 0 w 13"/>
                    <a:gd name="T37" fmla="*/ 22 h 23"/>
                    <a:gd name="T38" fmla="*/ 1 w 13"/>
                    <a:gd name="T39" fmla="*/ 23 h 23"/>
                    <a:gd name="T40" fmla="*/ 2 w 13"/>
                    <a:gd name="T41" fmla="*/ 23 h 23"/>
                    <a:gd name="T42" fmla="*/ 6 w 13"/>
                    <a:gd name="T43" fmla="*/ 19 h 23"/>
                    <a:gd name="T44" fmla="*/ 6 w 13"/>
                    <a:gd name="T45" fmla="*/ 18 h 23"/>
                    <a:gd name="T46" fmla="*/ 7 w 13"/>
                    <a:gd name="T47" fmla="*/ 18 h 23"/>
                    <a:gd name="T48" fmla="*/ 7 w 13"/>
                    <a:gd name="T49" fmla="*/ 16 h 23"/>
                    <a:gd name="T50" fmla="*/ 7 w 13"/>
                    <a:gd name="T51" fmla="*/ 14 h 23"/>
                    <a:gd name="T52" fmla="*/ 7 w 13"/>
                    <a:gd name="T53" fmla="*/ 14 h 23"/>
                    <a:gd name="T54" fmla="*/ 7 w 13"/>
                    <a:gd name="T55" fmla="*/ 13 h 23"/>
                    <a:gd name="T56" fmla="*/ 7 w 13"/>
                    <a:gd name="T57" fmla="*/ 12 h 23"/>
                    <a:gd name="T58" fmla="*/ 7 w 13"/>
                    <a:gd name="T59" fmla="*/ 12 h 23"/>
                    <a:gd name="T60" fmla="*/ 8 w 13"/>
                    <a:gd name="T61" fmla="*/ 10 h 23"/>
                    <a:gd name="T62" fmla="*/ 8 w 13"/>
                    <a:gd name="T63" fmla="*/ 10 h 23"/>
                    <a:gd name="T64" fmla="*/ 8 w 13"/>
                    <a:gd name="T65" fmla="*/ 9 h 23"/>
                    <a:gd name="T66" fmla="*/ 8 w 13"/>
                    <a:gd name="T67" fmla="*/ 9 h 23"/>
                    <a:gd name="T68" fmla="*/ 9 w 13"/>
                    <a:gd name="T69" fmla="*/ 9 h 23"/>
                    <a:gd name="T70" fmla="*/ 12 w 13"/>
                    <a:gd name="T71" fmla="*/ 2 h 23"/>
                    <a:gd name="T72" fmla="*/ 12 w 13"/>
                    <a:gd name="T73" fmla="*/ 3 h 23"/>
                    <a:gd name="T74" fmla="*/ 11 w 13"/>
                    <a:gd name="T75" fmla="*/ 3 h 23"/>
                    <a:gd name="T76" fmla="*/ 11 w 13"/>
                    <a:gd name="T77" fmla="*/ 2 h 23"/>
                    <a:gd name="T78" fmla="*/ 10 w 13"/>
                    <a:gd name="T79" fmla="*/ 1 h 23"/>
                    <a:gd name="T80" fmla="*/ 10 w 13"/>
                    <a:gd name="T81" fmla="*/ 0 h 23"/>
                    <a:gd name="T82" fmla="*/ 9 w 13"/>
                    <a:gd name="T8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3" h="23">
                      <a:moveTo>
                        <a:pt x="1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moveTo>
                        <a:pt x="9" y="0"/>
                      </a:moveTo>
                      <a:cubicBezTo>
                        <a:pt x="9" y="1"/>
                        <a:pt x="8" y="1"/>
                        <a:pt x="7" y="2"/>
                      </a:cubicBezTo>
                      <a:cubicBezTo>
                        <a:pt x="7" y="3"/>
                        <a:pt x="6" y="3"/>
                        <a:pt x="6" y="4"/>
                      </a:cubicBezTo>
                      <a:cubicBezTo>
                        <a:pt x="5" y="4"/>
                        <a:pt x="5" y="5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3" y="7"/>
                        <a:pt x="3" y="8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2" y="11"/>
                        <a:pt x="2" y="12"/>
                        <a:pt x="2" y="14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0" y="15"/>
                        <a:pt x="0" y="17"/>
                        <a:pt x="0" y="19"/>
                      </a:cubicBezTo>
                      <a:cubicBezTo>
                        <a:pt x="1" y="20"/>
                        <a:pt x="1" y="21"/>
                        <a:pt x="1" y="21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5" y="23"/>
                        <a:pt x="5" y="20"/>
                        <a:pt x="6" y="19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7" y="17"/>
                        <a:pt x="7" y="16"/>
                        <a:pt x="7" y="16"/>
                      </a:cubicBezTo>
                      <a:cubicBezTo>
                        <a:pt x="7" y="15"/>
                        <a:pt x="7" y="15"/>
                        <a:pt x="7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8" y="12"/>
                        <a:pt x="8" y="11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11" y="8"/>
                        <a:pt x="13" y="5"/>
                        <a:pt x="12" y="2"/>
                      </a:cubicBezTo>
                      <a:cubicBezTo>
                        <a:pt x="12" y="2"/>
                        <a:pt x="12" y="2"/>
                        <a:pt x="12" y="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0" y="2"/>
                        <a:pt x="10" y="1"/>
                        <a:pt x="10" y="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44"/>
                <p:cNvSpPr/>
                <p:nvPr/>
              </p:nvSpPr>
              <p:spPr bwMode="auto">
                <a:xfrm>
                  <a:off x="4188" y="2298"/>
                  <a:ext cx="7" cy="10"/>
                </a:xfrm>
                <a:custGeom>
                  <a:avLst/>
                  <a:gdLst>
                    <a:gd name="T0" fmla="*/ 1 w 3"/>
                    <a:gd name="T1" fmla="*/ 0 h 4"/>
                    <a:gd name="T2" fmla="*/ 0 w 3"/>
                    <a:gd name="T3" fmla="*/ 1 h 4"/>
                    <a:gd name="T4" fmla="*/ 0 w 3"/>
                    <a:gd name="T5" fmla="*/ 2 h 4"/>
                    <a:gd name="T6" fmla="*/ 1 w 3"/>
                    <a:gd name="T7" fmla="*/ 3 h 4"/>
                    <a:gd name="T8" fmla="*/ 1 w 3"/>
                    <a:gd name="T9" fmla="*/ 4 h 4"/>
                    <a:gd name="T10" fmla="*/ 2 w 3"/>
                    <a:gd name="T11" fmla="*/ 4 h 4"/>
                    <a:gd name="T12" fmla="*/ 2 w 3"/>
                    <a:gd name="T13" fmla="*/ 3 h 4"/>
                    <a:gd name="T14" fmla="*/ 3 w 3"/>
                    <a:gd name="T15" fmla="*/ 2 h 4"/>
                    <a:gd name="T16" fmla="*/ 2 w 3"/>
                    <a:gd name="T17" fmla="*/ 1 h 4"/>
                    <a:gd name="T18" fmla="*/ 2 w 3"/>
                    <a:gd name="T19" fmla="*/ 1 h 4"/>
                    <a:gd name="T20" fmla="*/ 1 w 3"/>
                    <a:gd name="T2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" h="4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3"/>
                        <a:pt x="3" y="3"/>
                        <a:pt x="3" y="2"/>
                      </a:cubicBezTo>
                      <a:cubicBezTo>
                        <a:pt x="3" y="2"/>
                        <a:pt x="2" y="2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1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5" name="椭圆 14"/>
              <p:cNvSpPr/>
              <p:nvPr/>
            </p:nvSpPr>
            <p:spPr>
              <a:xfrm>
                <a:off x="3618836" y="1341562"/>
                <a:ext cx="4757648" cy="4757650"/>
              </a:xfrm>
              <a:prstGeom prst="ellipse">
                <a:avLst/>
              </a:prstGeom>
              <a:gradFill flip="none" rotWithShape="1">
                <a:gsLst>
                  <a:gs pos="75000">
                    <a:srgbClr val="000000">
                      <a:alpha val="32000"/>
                    </a:srgbClr>
                  </a:gs>
                  <a:gs pos="59000">
                    <a:schemeClr val="tx1">
                      <a:alpha val="9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  <a:gs pos="100000">
                    <a:schemeClr val="tx1">
                      <a:alpha val="56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4235605" y="1554288"/>
                <a:ext cx="3550574" cy="2501503"/>
              </a:xfrm>
              <a:prstGeom prst="ellipse">
                <a:avLst/>
              </a:prstGeom>
              <a:solidFill>
                <a:schemeClr val="bg1">
                  <a:lumMod val="95000"/>
                  <a:alpha val="1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5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7" name="Group 78"/>
              <p:cNvGrpSpPr>
                <a:grpSpLocks noChangeAspect="1"/>
              </p:cNvGrpSpPr>
              <p:nvPr/>
            </p:nvGrpSpPr>
            <p:grpSpPr bwMode="auto">
              <a:xfrm>
                <a:off x="5779015" y="5292036"/>
                <a:ext cx="455986" cy="275312"/>
                <a:chOff x="3787" y="2128"/>
                <a:chExt cx="106" cy="64"/>
              </a:xfrm>
            </p:grpSpPr>
            <p:sp>
              <p:nvSpPr>
                <p:cNvPr id="32" name="AutoShape 7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787" y="2128"/>
                  <a:ext cx="106" cy="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Freeform 79"/>
                <p:cNvSpPr/>
                <p:nvPr/>
              </p:nvSpPr>
              <p:spPr bwMode="auto">
                <a:xfrm>
                  <a:off x="3837" y="2155"/>
                  <a:ext cx="11" cy="40"/>
                </a:xfrm>
                <a:custGeom>
                  <a:avLst/>
                  <a:gdLst>
                    <a:gd name="T0" fmla="*/ 0 w 11"/>
                    <a:gd name="T1" fmla="*/ 0 h 40"/>
                    <a:gd name="T2" fmla="*/ 0 w 11"/>
                    <a:gd name="T3" fmla="*/ 40 h 40"/>
                    <a:gd name="T4" fmla="*/ 3 w 11"/>
                    <a:gd name="T5" fmla="*/ 40 h 40"/>
                    <a:gd name="T6" fmla="*/ 11 w 11"/>
                    <a:gd name="T7" fmla="*/ 40 h 40"/>
                    <a:gd name="T8" fmla="*/ 11 w 11"/>
                    <a:gd name="T9" fmla="*/ 10 h 40"/>
                    <a:gd name="T10" fmla="*/ 3 w 11"/>
                    <a:gd name="T11" fmla="*/ 2 h 40"/>
                    <a:gd name="T12" fmla="*/ 0 w 11"/>
                    <a:gd name="T13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40">
                      <a:moveTo>
                        <a:pt x="0" y="0"/>
                      </a:moveTo>
                      <a:lnTo>
                        <a:pt x="0" y="40"/>
                      </a:lnTo>
                      <a:lnTo>
                        <a:pt x="3" y="40"/>
                      </a:lnTo>
                      <a:lnTo>
                        <a:pt x="11" y="40"/>
                      </a:lnTo>
                      <a:lnTo>
                        <a:pt x="11" y="10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80"/>
                <p:cNvSpPr/>
                <p:nvPr/>
              </p:nvSpPr>
              <p:spPr bwMode="auto">
                <a:xfrm>
                  <a:off x="3820" y="2147"/>
                  <a:ext cx="12" cy="48"/>
                </a:xfrm>
                <a:custGeom>
                  <a:avLst/>
                  <a:gdLst>
                    <a:gd name="T0" fmla="*/ 0 w 12"/>
                    <a:gd name="T1" fmla="*/ 13 h 48"/>
                    <a:gd name="T2" fmla="*/ 0 w 12"/>
                    <a:gd name="T3" fmla="*/ 48 h 48"/>
                    <a:gd name="T4" fmla="*/ 12 w 12"/>
                    <a:gd name="T5" fmla="*/ 48 h 48"/>
                    <a:gd name="T6" fmla="*/ 12 w 12"/>
                    <a:gd name="T7" fmla="*/ 0 h 48"/>
                    <a:gd name="T8" fmla="*/ 12 w 12"/>
                    <a:gd name="T9" fmla="*/ 0 h 48"/>
                    <a:gd name="T10" fmla="*/ 0 w 12"/>
                    <a:gd name="T11" fmla="*/ 13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48">
                      <a:moveTo>
                        <a:pt x="0" y="13"/>
                      </a:moveTo>
                      <a:lnTo>
                        <a:pt x="0" y="48"/>
                      </a:lnTo>
                      <a:lnTo>
                        <a:pt x="12" y="48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Freeform 81"/>
                <p:cNvSpPr/>
                <p:nvPr/>
              </p:nvSpPr>
              <p:spPr bwMode="auto">
                <a:xfrm>
                  <a:off x="3805" y="2163"/>
                  <a:ext cx="10" cy="32"/>
                </a:xfrm>
                <a:custGeom>
                  <a:avLst/>
                  <a:gdLst>
                    <a:gd name="T0" fmla="*/ 0 w 10"/>
                    <a:gd name="T1" fmla="*/ 32 h 32"/>
                    <a:gd name="T2" fmla="*/ 10 w 10"/>
                    <a:gd name="T3" fmla="*/ 32 h 32"/>
                    <a:gd name="T4" fmla="*/ 10 w 10"/>
                    <a:gd name="T5" fmla="*/ 0 h 32"/>
                    <a:gd name="T6" fmla="*/ 0 w 10"/>
                    <a:gd name="T7" fmla="*/ 13 h 32"/>
                    <a:gd name="T8" fmla="*/ 0 w 10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32">
                      <a:moveTo>
                        <a:pt x="0" y="32"/>
                      </a:moveTo>
                      <a:lnTo>
                        <a:pt x="10" y="32"/>
                      </a:lnTo>
                      <a:lnTo>
                        <a:pt x="10" y="0"/>
                      </a:lnTo>
                      <a:lnTo>
                        <a:pt x="0" y="13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Freeform 82"/>
                <p:cNvSpPr/>
                <p:nvPr/>
              </p:nvSpPr>
              <p:spPr bwMode="auto">
                <a:xfrm>
                  <a:off x="3789" y="2179"/>
                  <a:ext cx="11" cy="16"/>
                </a:xfrm>
                <a:custGeom>
                  <a:avLst/>
                  <a:gdLst>
                    <a:gd name="T0" fmla="*/ 0 w 11"/>
                    <a:gd name="T1" fmla="*/ 16 h 16"/>
                    <a:gd name="T2" fmla="*/ 11 w 11"/>
                    <a:gd name="T3" fmla="*/ 16 h 16"/>
                    <a:gd name="T4" fmla="*/ 11 w 11"/>
                    <a:gd name="T5" fmla="*/ 0 h 16"/>
                    <a:gd name="T6" fmla="*/ 0 w 11"/>
                    <a:gd name="T7" fmla="*/ 13 h 16"/>
                    <a:gd name="T8" fmla="*/ 0 w 11"/>
                    <a:gd name="T9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6">
                      <a:moveTo>
                        <a:pt x="0" y="16"/>
                      </a:moveTo>
                      <a:lnTo>
                        <a:pt x="11" y="16"/>
                      </a:lnTo>
                      <a:lnTo>
                        <a:pt x="11" y="0"/>
                      </a:lnTo>
                      <a:lnTo>
                        <a:pt x="0" y="13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Freeform 83"/>
                <p:cNvSpPr/>
                <p:nvPr/>
              </p:nvSpPr>
              <p:spPr bwMode="auto">
                <a:xfrm>
                  <a:off x="3784" y="2123"/>
                  <a:ext cx="107" cy="66"/>
                </a:xfrm>
                <a:custGeom>
                  <a:avLst/>
                  <a:gdLst>
                    <a:gd name="T0" fmla="*/ 41 w 42"/>
                    <a:gd name="T1" fmla="*/ 1 h 25"/>
                    <a:gd name="T2" fmla="*/ 41 w 42"/>
                    <a:gd name="T3" fmla="*/ 1 h 25"/>
                    <a:gd name="T4" fmla="*/ 38 w 42"/>
                    <a:gd name="T5" fmla="*/ 1 h 25"/>
                    <a:gd name="T6" fmla="*/ 38 w 42"/>
                    <a:gd name="T7" fmla="*/ 1 h 25"/>
                    <a:gd name="T8" fmla="*/ 38 w 42"/>
                    <a:gd name="T9" fmla="*/ 3 h 25"/>
                    <a:gd name="T10" fmla="*/ 38 w 42"/>
                    <a:gd name="T11" fmla="*/ 3 h 25"/>
                    <a:gd name="T12" fmla="*/ 38 w 42"/>
                    <a:gd name="T13" fmla="*/ 3 h 25"/>
                    <a:gd name="T14" fmla="*/ 26 w 42"/>
                    <a:gd name="T15" fmla="*/ 15 h 25"/>
                    <a:gd name="T16" fmla="*/ 22 w 42"/>
                    <a:gd name="T17" fmla="*/ 10 h 25"/>
                    <a:gd name="T18" fmla="*/ 19 w 42"/>
                    <a:gd name="T19" fmla="*/ 7 h 25"/>
                    <a:gd name="T20" fmla="*/ 0 w 42"/>
                    <a:gd name="T21" fmla="*/ 24 h 25"/>
                    <a:gd name="T22" fmla="*/ 1 w 42"/>
                    <a:gd name="T23" fmla="*/ 25 h 25"/>
                    <a:gd name="T24" fmla="*/ 19 w 42"/>
                    <a:gd name="T25" fmla="*/ 8 h 25"/>
                    <a:gd name="T26" fmla="*/ 22 w 42"/>
                    <a:gd name="T27" fmla="*/ 12 h 25"/>
                    <a:gd name="T28" fmla="*/ 26 w 42"/>
                    <a:gd name="T29" fmla="*/ 16 h 25"/>
                    <a:gd name="T30" fmla="*/ 39 w 42"/>
                    <a:gd name="T31" fmla="*/ 4 h 25"/>
                    <a:gd name="T32" fmla="*/ 40 w 42"/>
                    <a:gd name="T33" fmla="*/ 5 h 25"/>
                    <a:gd name="T34" fmla="*/ 40 w 42"/>
                    <a:gd name="T35" fmla="*/ 5 h 25"/>
                    <a:gd name="T36" fmla="*/ 41 w 42"/>
                    <a:gd name="T37" fmla="*/ 5 h 25"/>
                    <a:gd name="T38" fmla="*/ 41 w 42"/>
                    <a:gd name="T39" fmla="*/ 4 h 25"/>
                    <a:gd name="T40" fmla="*/ 42 w 42"/>
                    <a:gd name="T41" fmla="*/ 2 h 25"/>
                    <a:gd name="T42" fmla="*/ 42 w 42"/>
                    <a:gd name="T43" fmla="*/ 2 h 25"/>
                    <a:gd name="T44" fmla="*/ 41 w 42"/>
                    <a:gd name="T45" fmla="*/ 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2" h="25">
                      <a:moveTo>
                        <a:pt x="41" y="1"/>
                      </a:move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0" y="1"/>
                        <a:pt x="39" y="1"/>
                        <a:pt x="38" y="1"/>
                      </a:cubicBezTo>
                      <a:cubicBezTo>
                        <a:pt x="38" y="1"/>
                        <a:pt x="38" y="1"/>
                        <a:pt x="38" y="1"/>
                      </a:cubicBezTo>
                      <a:cubicBezTo>
                        <a:pt x="37" y="2"/>
                        <a:pt x="37" y="2"/>
                        <a:pt x="38" y="3"/>
                      </a:cubicBezTo>
                      <a:cubicBezTo>
                        <a:pt x="38" y="3"/>
                        <a:pt x="38" y="3"/>
                        <a:pt x="38" y="3"/>
                      </a:cubicBezTo>
                      <a:cubicBezTo>
                        <a:pt x="38" y="3"/>
                        <a:pt x="38" y="3"/>
                        <a:pt x="38" y="3"/>
                      </a:cubicBezTo>
                      <a:cubicBezTo>
                        <a:pt x="26" y="15"/>
                        <a:pt x="26" y="15"/>
                        <a:pt x="26" y="15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6" y="16"/>
                        <a:pt x="26" y="16"/>
                        <a:pt x="26" y="16"/>
                      </a:cubicBezTo>
                      <a:cubicBezTo>
                        <a:pt x="39" y="4"/>
                        <a:pt x="39" y="4"/>
                        <a:pt x="39" y="4"/>
                      </a:cubicBezTo>
                      <a:cubicBezTo>
                        <a:pt x="39" y="4"/>
                        <a:pt x="40" y="5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6"/>
                        <a:pt x="41" y="5"/>
                        <a:pt x="41" y="5"/>
                      </a:cubicBezTo>
                      <a:cubicBezTo>
                        <a:pt x="41" y="4"/>
                        <a:pt x="41" y="4"/>
                        <a:pt x="41" y="4"/>
                      </a:cubicBezTo>
                      <a:cubicBezTo>
                        <a:pt x="42" y="4"/>
                        <a:pt x="42" y="3"/>
                        <a:pt x="42" y="2"/>
                      </a:cubicBezTo>
                      <a:cubicBezTo>
                        <a:pt x="42" y="2"/>
                        <a:pt x="42" y="2"/>
                        <a:pt x="42" y="2"/>
                      </a:cubicBezTo>
                      <a:cubicBezTo>
                        <a:pt x="42" y="1"/>
                        <a:pt x="42" y="0"/>
                        <a:pt x="4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Freeform 84"/>
                <p:cNvSpPr/>
                <p:nvPr/>
              </p:nvSpPr>
              <p:spPr bwMode="auto">
                <a:xfrm>
                  <a:off x="3870" y="2139"/>
                  <a:ext cx="10" cy="56"/>
                </a:xfrm>
                <a:custGeom>
                  <a:avLst/>
                  <a:gdLst>
                    <a:gd name="T0" fmla="*/ 0 w 10"/>
                    <a:gd name="T1" fmla="*/ 56 h 56"/>
                    <a:gd name="T2" fmla="*/ 10 w 10"/>
                    <a:gd name="T3" fmla="*/ 56 h 56"/>
                    <a:gd name="T4" fmla="*/ 10 w 10"/>
                    <a:gd name="T5" fmla="*/ 0 h 56"/>
                    <a:gd name="T6" fmla="*/ 0 w 10"/>
                    <a:gd name="T7" fmla="*/ 10 h 56"/>
                    <a:gd name="T8" fmla="*/ 0 w 10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56">
                      <a:moveTo>
                        <a:pt x="0" y="56"/>
                      </a:moveTo>
                      <a:lnTo>
                        <a:pt x="10" y="56"/>
                      </a:lnTo>
                      <a:lnTo>
                        <a:pt x="10" y="0"/>
                      </a:lnTo>
                      <a:lnTo>
                        <a:pt x="0" y="10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Freeform 85"/>
                <p:cNvSpPr/>
                <p:nvPr/>
              </p:nvSpPr>
              <p:spPr bwMode="auto">
                <a:xfrm>
                  <a:off x="3853" y="2155"/>
                  <a:ext cx="12" cy="40"/>
                </a:xfrm>
                <a:custGeom>
                  <a:avLst/>
                  <a:gdLst>
                    <a:gd name="T0" fmla="*/ 0 w 12"/>
                    <a:gd name="T1" fmla="*/ 40 h 40"/>
                    <a:gd name="T2" fmla="*/ 12 w 12"/>
                    <a:gd name="T3" fmla="*/ 40 h 40"/>
                    <a:gd name="T4" fmla="*/ 12 w 12"/>
                    <a:gd name="T5" fmla="*/ 0 h 40"/>
                    <a:gd name="T6" fmla="*/ 0 w 12"/>
                    <a:gd name="T7" fmla="*/ 10 h 40"/>
                    <a:gd name="T8" fmla="*/ 0 w 12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40">
                      <a:moveTo>
                        <a:pt x="0" y="40"/>
                      </a:moveTo>
                      <a:lnTo>
                        <a:pt x="12" y="40"/>
                      </a:lnTo>
                      <a:lnTo>
                        <a:pt x="12" y="0"/>
                      </a:lnTo>
                      <a:lnTo>
                        <a:pt x="0" y="1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" name="Group 88"/>
              <p:cNvGrpSpPr>
                <a:grpSpLocks noChangeAspect="1"/>
              </p:cNvGrpSpPr>
              <p:nvPr/>
            </p:nvGrpSpPr>
            <p:grpSpPr bwMode="auto">
              <a:xfrm>
                <a:off x="5829099" y="4058855"/>
                <a:ext cx="337533" cy="520766"/>
                <a:chOff x="3805" y="2107"/>
                <a:chExt cx="70" cy="108"/>
              </a:xfrm>
            </p:grpSpPr>
            <p:sp>
              <p:nvSpPr>
                <p:cNvPr id="26" name="AutoShape 8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805" y="2107"/>
                  <a:ext cx="70" cy="1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Freeform 89"/>
                <p:cNvSpPr>
                  <a:spLocks noEditPoints="1"/>
                </p:cNvSpPr>
                <p:nvPr/>
              </p:nvSpPr>
              <p:spPr bwMode="auto">
                <a:xfrm>
                  <a:off x="3808" y="2107"/>
                  <a:ext cx="67" cy="108"/>
                </a:xfrm>
                <a:custGeom>
                  <a:avLst/>
                  <a:gdLst>
                    <a:gd name="T0" fmla="*/ 11 w 26"/>
                    <a:gd name="T1" fmla="*/ 43 h 43"/>
                    <a:gd name="T2" fmla="*/ 7 w 26"/>
                    <a:gd name="T3" fmla="*/ 39 h 43"/>
                    <a:gd name="T4" fmla="*/ 7 w 26"/>
                    <a:gd name="T5" fmla="*/ 38 h 43"/>
                    <a:gd name="T6" fmla="*/ 8 w 26"/>
                    <a:gd name="T7" fmla="*/ 37 h 43"/>
                    <a:gd name="T8" fmla="*/ 8 w 26"/>
                    <a:gd name="T9" fmla="*/ 36 h 43"/>
                    <a:gd name="T10" fmla="*/ 7 w 26"/>
                    <a:gd name="T11" fmla="*/ 35 h 43"/>
                    <a:gd name="T12" fmla="*/ 8 w 26"/>
                    <a:gd name="T13" fmla="*/ 34 h 43"/>
                    <a:gd name="T14" fmla="*/ 7 w 26"/>
                    <a:gd name="T15" fmla="*/ 34 h 43"/>
                    <a:gd name="T16" fmla="*/ 6 w 26"/>
                    <a:gd name="T17" fmla="*/ 28 h 43"/>
                    <a:gd name="T18" fmla="*/ 2 w 26"/>
                    <a:gd name="T19" fmla="*/ 19 h 43"/>
                    <a:gd name="T20" fmla="*/ 26 w 26"/>
                    <a:gd name="T21" fmla="*/ 13 h 43"/>
                    <a:gd name="T22" fmla="*/ 22 w 26"/>
                    <a:gd name="T23" fmla="*/ 23 h 43"/>
                    <a:gd name="T24" fmla="*/ 19 w 26"/>
                    <a:gd name="T25" fmla="*/ 32 h 43"/>
                    <a:gd name="T26" fmla="*/ 18 w 26"/>
                    <a:gd name="T27" fmla="*/ 33 h 43"/>
                    <a:gd name="T28" fmla="*/ 19 w 26"/>
                    <a:gd name="T29" fmla="*/ 35 h 43"/>
                    <a:gd name="T30" fmla="*/ 18 w 26"/>
                    <a:gd name="T31" fmla="*/ 35 h 43"/>
                    <a:gd name="T32" fmla="*/ 19 w 26"/>
                    <a:gd name="T33" fmla="*/ 36 h 43"/>
                    <a:gd name="T34" fmla="*/ 19 w 26"/>
                    <a:gd name="T35" fmla="*/ 36 h 43"/>
                    <a:gd name="T36" fmla="*/ 18 w 26"/>
                    <a:gd name="T37" fmla="*/ 37 h 43"/>
                    <a:gd name="T38" fmla="*/ 19 w 26"/>
                    <a:gd name="T39" fmla="*/ 38 h 43"/>
                    <a:gd name="T40" fmla="*/ 18 w 26"/>
                    <a:gd name="T41" fmla="*/ 38 h 43"/>
                    <a:gd name="T42" fmla="*/ 19 w 26"/>
                    <a:gd name="T43" fmla="*/ 40 h 43"/>
                    <a:gd name="T44" fmla="*/ 8 w 26"/>
                    <a:gd name="T45" fmla="*/ 39 h 43"/>
                    <a:gd name="T46" fmla="*/ 13 w 26"/>
                    <a:gd name="T47" fmla="*/ 43 h 43"/>
                    <a:gd name="T48" fmla="*/ 15 w 26"/>
                    <a:gd name="T49" fmla="*/ 42 h 43"/>
                    <a:gd name="T50" fmla="*/ 18 w 26"/>
                    <a:gd name="T51" fmla="*/ 39 h 43"/>
                    <a:gd name="T52" fmla="*/ 18 w 26"/>
                    <a:gd name="T53" fmla="*/ 38 h 43"/>
                    <a:gd name="T54" fmla="*/ 18 w 26"/>
                    <a:gd name="T55" fmla="*/ 38 h 43"/>
                    <a:gd name="T56" fmla="*/ 18 w 26"/>
                    <a:gd name="T57" fmla="*/ 37 h 43"/>
                    <a:gd name="T58" fmla="*/ 18 w 26"/>
                    <a:gd name="T59" fmla="*/ 37 h 43"/>
                    <a:gd name="T60" fmla="*/ 18 w 26"/>
                    <a:gd name="T61" fmla="*/ 36 h 43"/>
                    <a:gd name="T62" fmla="*/ 18 w 26"/>
                    <a:gd name="T63" fmla="*/ 36 h 43"/>
                    <a:gd name="T64" fmla="*/ 18 w 26"/>
                    <a:gd name="T65" fmla="*/ 36 h 43"/>
                    <a:gd name="T66" fmla="*/ 18 w 26"/>
                    <a:gd name="T67" fmla="*/ 35 h 43"/>
                    <a:gd name="T68" fmla="*/ 18 w 26"/>
                    <a:gd name="T69" fmla="*/ 34 h 43"/>
                    <a:gd name="T70" fmla="*/ 18 w 26"/>
                    <a:gd name="T71" fmla="*/ 34 h 43"/>
                    <a:gd name="T72" fmla="*/ 18 w 26"/>
                    <a:gd name="T73" fmla="*/ 34 h 43"/>
                    <a:gd name="T74" fmla="*/ 18 w 26"/>
                    <a:gd name="T75" fmla="*/ 32 h 43"/>
                    <a:gd name="T76" fmla="*/ 20 w 26"/>
                    <a:gd name="T77" fmla="*/ 30 h 43"/>
                    <a:gd name="T78" fmla="*/ 22 w 26"/>
                    <a:gd name="T79" fmla="*/ 23 h 43"/>
                    <a:gd name="T80" fmla="*/ 13 w 26"/>
                    <a:gd name="T81" fmla="*/ 0 h 43"/>
                    <a:gd name="T82" fmla="*/ 4 w 26"/>
                    <a:gd name="T83" fmla="*/ 23 h 43"/>
                    <a:gd name="T84" fmla="*/ 6 w 26"/>
                    <a:gd name="T85" fmla="*/ 30 h 43"/>
                    <a:gd name="T86" fmla="*/ 8 w 26"/>
                    <a:gd name="T87" fmla="*/ 33 h 43"/>
                    <a:gd name="T88" fmla="*/ 8 w 26"/>
                    <a:gd name="T89" fmla="*/ 35 h 43"/>
                    <a:gd name="T90" fmla="*/ 8 w 26"/>
                    <a:gd name="T91" fmla="*/ 35 h 43"/>
                    <a:gd name="T92" fmla="*/ 8 w 26"/>
                    <a:gd name="T93" fmla="*/ 35 h 43"/>
                    <a:gd name="T94" fmla="*/ 8 w 26"/>
                    <a:gd name="T95" fmla="*/ 36 h 43"/>
                    <a:gd name="T96" fmla="*/ 8 w 26"/>
                    <a:gd name="T97" fmla="*/ 36 h 43"/>
                    <a:gd name="T98" fmla="*/ 8 w 26"/>
                    <a:gd name="T99" fmla="*/ 37 h 43"/>
                    <a:gd name="T100" fmla="*/ 8 w 26"/>
                    <a:gd name="T101" fmla="*/ 38 h 43"/>
                    <a:gd name="T102" fmla="*/ 8 w 26"/>
                    <a:gd name="T103" fmla="*/ 38 h 43"/>
                    <a:gd name="T104" fmla="*/ 8 w 26"/>
                    <a:gd name="T105" fmla="*/ 38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6" h="43">
                      <a:moveTo>
                        <a:pt x="13" y="43"/>
                      </a:move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2" y="43"/>
                        <a:pt x="11" y="43"/>
                        <a:pt x="11" y="43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7" y="38"/>
                        <a:pt x="7" y="38"/>
                        <a:pt x="7" y="38"/>
                      </a:cubicBezTo>
                      <a:cubicBezTo>
                        <a:pt x="7" y="38"/>
                        <a:pt x="7" y="37"/>
                        <a:pt x="8" y="37"/>
                      </a:cubicBezTo>
                      <a:cubicBezTo>
                        <a:pt x="8" y="37"/>
                        <a:pt x="8" y="37"/>
                        <a:pt x="8" y="37"/>
                      </a:cubicBezTo>
                      <a:cubicBezTo>
                        <a:pt x="8" y="37"/>
                        <a:pt x="8" y="37"/>
                        <a:pt x="8" y="37"/>
                      </a:cubicBezTo>
                      <a:cubicBezTo>
                        <a:pt x="7" y="37"/>
                        <a:pt x="7" y="37"/>
                        <a:pt x="7" y="37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7" y="36"/>
                        <a:pt x="7" y="36"/>
                        <a:pt x="8" y="36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7" y="35"/>
                        <a:pt x="7" y="35"/>
                        <a:pt x="7" y="35"/>
                      </a:cubicBezTo>
                      <a:cubicBezTo>
                        <a:pt x="7" y="35"/>
                        <a:pt x="7" y="35"/>
                        <a:pt x="7" y="35"/>
                      </a:cubicBezTo>
                      <a:cubicBezTo>
                        <a:pt x="7" y="34"/>
                        <a:pt x="7" y="34"/>
                        <a:pt x="7" y="34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7" y="34"/>
                        <a:pt x="7" y="34"/>
                        <a:pt x="7" y="34"/>
                      </a:cubicBezTo>
                      <a:cubicBezTo>
                        <a:pt x="7" y="34"/>
                        <a:pt x="7" y="34"/>
                        <a:pt x="7" y="34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6" y="31"/>
                        <a:pt x="6" y="30"/>
                        <a:pt x="6" y="30"/>
                      </a:cubicBezTo>
                      <a:cubicBezTo>
                        <a:pt x="6" y="30"/>
                        <a:pt x="6" y="29"/>
                        <a:pt x="6" y="28"/>
                      </a:cubicBezTo>
                      <a:cubicBezTo>
                        <a:pt x="6" y="26"/>
                        <a:pt x="4" y="24"/>
                        <a:pt x="4" y="23"/>
                      </a:cubicBezTo>
                      <a:cubicBezTo>
                        <a:pt x="4" y="23"/>
                        <a:pt x="4" y="23"/>
                        <a:pt x="4" y="23"/>
                      </a:cubicBezTo>
                      <a:cubicBezTo>
                        <a:pt x="3" y="22"/>
                        <a:pt x="3" y="21"/>
                        <a:pt x="2" y="19"/>
                      </a:cubicBezTo>
                      <a:cubicBezTo>
                        <a:pt x="1" y="17"/>
                        <a:pt x="0" y="15"/>
                        <a:pt x="0" y="13"/>
                      </a:cubicBezTo>
                      <a:cubicBezTo>
                        <a:pt x="0" y="5"/>
                        <a:pt x="6" y="0"/>
                        <a:pt x="13" y="0"/>
                      </a:cubicBezTo>
                      <a:cubicBezTo>
                        <a:pt x="20" y="0"/>
                        <a:pt x="26" y="6"/>
                        <a:pt x="26" y="13"/>
                      </a:cubicBezTo>
                      <a:cubicBezTo>
                        <a:pt x="26" y="15"/>
                        <a:pt x="25" y="18"/>
                        <a:pt x="24" y="20"/>
                      </a:cubicBezTo>
                      <a:cubicBezTo>
                        <a:pt x="23" y="21"/>
                        <a:pt x="23" y="22"/>
                        <a:pt x="22" y="23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2" y="24"/>
                        <a:pt x="20" y="26"/>
                        <a:pt x="20" y="27"/>
                      </a:cubicBezTo>
                      <a:cubicBezTo>
                        <a:pt x="20" y="29"/>
                        <a:pt x="20" y="30"/>
                        <a:pt x="20" y="30"/>
                      </a:cubicBezTo>
                      <a:cubicBezTo>
                        <a:pt x="20" y="30"/>
                        <a:pt x="20" y="31"/>
                        <a:pt x="19" y="32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19" y="34"/>
                        <a:pt x="19" y="34"/>
                        <a:pt x="19" y="34"/>
                      </a:cubicBezTo>
                      <a:cubicBezTo>
                        <a:pt x="19" y="35"/>
                        <a:pt x="19" y="35"/>
                        <a:pt x="19" y="35"/>
                      </a:cubicBezTo>
                      <a:cubicBezTo>
                        <a:pt x="19" y="35"/>
                        <a:pt x="19" y="35"/>
                        <a:pt x="19" y="35"/>
                      </a:cubicBezTo>
                      <a:cubicBezTo>
                        <a:pt x="19" y="35"/>
                        <a:pt x="19" y="35"/>
                        <a:pt x="19" y="35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19" y="35"/>
                        <a:pt x="19" y="35"/>
                        <a:pt x="19" y="36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9" y="39"/>
                        <a:pt x="19" y="39"/>
                        <a:pt x="19" y="39"/>
                      </a:cubicBezTo>
                      <a:cubicBezTo>
                        <a:pt x="19" y="40"/>
                        <a:pt x="19" y="40"/>
                        <a:pt x="19" y="40"/>
                      </a:cubicBezTo>
                      <a:cubicBezTo>
                        <a:pt x="15" y="43"/>
                        <a:pt x="15" y="43"/>
                        <a:pt x="15" y="43"/>
                      </a:cubicBezTo>
                      <a:cubicBezTo>
                        <a:pt x="15" y="43"/>
                        <a:pt x="14" y="43"/>
                        <a:pt x="13" y="43"/>
                      </a:cubicBezTo>
                      <a:moveTo>
                        <a:pt x="8" y="39"/>
                      </a:move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1" y="42"/>
                        <a:pt x="12" y="43"/>
                        <a:pt x="13" y="43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4" y="43"/>
                        <a:pt x="15" y="42"/>
                        <a:pt x="15" y="42"/>
                      </a:cubicBezTo>
                      <a:cubicBezTo>
                        <a:pt x="15" y="42"/>
                        <a:pt x="15" y="42"/>
                        <a:pt x="15" y="42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18" y="33"/>
                        <a:pt x="18" y="33"/>
                        <a:pt x="18" y="33"/>
                      </a:cubicBez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1"/>
                        <a:pt x="20" y="30"/>
                        <a:pt x="20" y="30"/>
                      </a:cubicBezTo>
                      <a:cubicBezTo>
                        <a:pt x="20" y="30"/>
                        <a:pt x="20" y="29"/>
                        <a:pt x="20" y="27"/>
                      </a:cubicBezTo>
                      <a:cubicBezTo>
                        <a:pt x="20" y="26"/>
                        <a:pt x="21" y="24"/>
                        <a:pt x="22" y="23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2" y="22"/>
                        <a:pt x="23" y="21"/>
                        <a:pt x="23" y="19"/>
                      </a:cubicBezTo>
                      <a:cubicBezTo>
                        <a:pt x="25" y="17"/>
                        <a:pt x="25" y="15"/>
                        <a:pt x="25" y="13"/>
                      </a:cubicBezTo>
                      <a:cubicBezTo>
                        <a:pt x="25" y="6"/>
                        <a:pt x="20" y="0"/>
                        <a:pt x="13" y="0"/>
                      </a:cubicBezTo>
                      <a:cubicBezTo>
                        <a:pt x="6" y="0"/>
                        <a:pt x="1" y="6"/>
                        <a:pt x="1" y="13"/>
                      </a:cubicBezTo>
                      <a:cubicBezTo>
                        <a:pt x="1" y="15"/>
                        <a:pt x="1" y="17"/>
                        <a:pt x="2" y="19"/>
                      </a:cubicBezTo>
                      <a:cubicBezTo>
                        <a:pt x="3" y="21"/>
                        <a:pt x="4" y="22"/>
                        <a:pt x="4" y="23"/>
                      </a:cubicBezTo>
                      <a:cubicBezTo>
                        <a:pt x="4" y="23"/>
                        <a:pt x="4" y="23"/>
                        <a:pt x="4" y="23"/>
                      </a:cubicBezTo>
                      <a:cubicBezTo>
                        <a:pt x="5" y="24"/>
                        <a:pt x="6" y="26"/>
                        <a:pt x="6" y="28"/>
                      </a:cubicBezTo>
                      <a:cubicBezTo>
                        <a:pt x="6" y="29"/>
                        <a:pt x="6" y="30"/>
                        <a:pt x="6" y="30"/>
                      </a:cubicBezTo>
                      <a:cubicBezTo>
                        <a:pt x="6" y="30"/>
                        <a:pt x="7" y="31"/>
                        <a:pt x="8" y="32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8" y="33"/>
                        <a:pt x="8" y="33"/>
                        <a:pt x="8" y="33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8" y="37"/>
                        <a:pt x="8" y="37"/>
                        <a:pt x="8" y="37"/>
                      </a:cubicBezTo>
                      <a:cubicBezTo>
                        <a:pt x="8" y="37"/>
                        <a:pt x="8" y="37"/>
                        <a:pt x="8" y="37"/>
                      </a:cubicBezTo>
                      <a:cubicBezTo>
                        <a:pt x="8" y="37"/>
                        <a:pt x="8" y="37"/>
                        <a:pt x="8" y="37"/>
                      </a:cubicBezTo>
                      <a:cubicBezTo>
                        <a:pt x="8" y="37"/>
                        <a:pt x="8" y="37"/>
                        <a:pt x="8" y="37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8" y="39"/>
                        <a:pt x="8" y="39"/>
                        <a:pt x="8" y="39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Freeform 90"/>
                <p:cNvSpPr/>
                <p:nvPr/>
              </p:nvSpPr>
              <p:spPr bwMode="auto">
                <a:xfrm>
                  <a:off x="3823" y="2142"/>
                  <a:ext cx="36" cy="53"/>
                </a:xfrm>
                <a:custGeom>
                  <a:avLst/>
                  <a:gdLst>
                    <a:gd name="T0" fmla="*/ 9 w 14"/>
                    <a:gd name="T1" fmla="*/ 21 h 21"/>
                    <a:gd name="T2" fmla="*/ 9 w 14"/>
                    <a:gd name="T3" fmla="*/ 21 h 21"/>
                    <a:gd name="T4" fmla="*/ 8 w 14"/>
                    <a:gd name="T5" fmla="*/ 21 h 21"/>
                    <a:gd name="T6" fmla="*/ 13 w 14"/>
                    <a:gd name="T7" fmla="*/ 1 h 21"/>
                    <a:gd name="T8" fmla="*/ 1 w 14"/>
                    <a:gd name="T9" fmla="*/ 2 h 21"/>
                    <a:gd name="T10" fmla="*/ 6 w 14"/>
                    <a:gd name="T11" fmla="*/ 21 h 21"/>
                    <a:gd name="T12" fmla="*/ 5 w 14"/>
                    <a:gd name="T13" fmla="*/ 21 h 21"/>
                    <a:gd name="T14" fmla="*/ 5 w 14"/>
                    <a:gd name="T15" fmla="*/ 21 h 21"/>
                    <a:gd name="T16" fmla="*/ 0 w 14"/>
                    <a:gd name="T17" fmla="*/ 0 h 21"/>
                    <a:gd name="T18" fmla="*/ 1 w 14"/>
                    <a:gd name="T19" fmla="*/ 0 h 21"/>
                    <a:gd name="T20" fmla="*/ 13 w 14"/>
                    <a:gd name="T21" fmla="*/ 0 h 21"/>
                    <a:gd name="T22" fmla="*/ 14 w 14"/>
                    <a:gd name="T23" fmla="*/ 0 h 21"/>
                    <a:gd name="T24" fmla="*/ 9 w 14"/>
                    <a:gd name="T25" fmla="*/ 21 h 21"/>
                    <a:gd name="T26" fmla="*/ 9 w 14"/>
                    <a:gd name="T27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4" h="21">
                      <a:moveTo>
                        <a:pt x="9" y="21"/>
                      </a:moveTo>
                      <a:cubicBezTo>
                        <a:pt x="9" y="21"/>
                        <a:pt x="9" y="21"/>
                        <a:pt x="9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7" y="6"/>
                        <a:pt x="3" y="3"/>
                        <a:pt x="1" y="2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6" y="6"/>
                        <a:pt x="13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9" y="21"/>
                        <a:pt x="9" y="21"/>
                        <a:pt x="9" y="21"/>
                      </a:cubicBezTo>
                      <a:cubicBezTo>
                        <a:pt x="9" y="21"/>
                        <a:pt x="9" y="21"/>
                        <a:pt x="9" y="2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" name="Freeform 91"/>
                <p:cNvSpPr/>
                <p:nvPr/>
              </p:nvSpPr>
              <p:spPr bwMode="auto">
                <a:xfrm>
                  <a:off x="3841" y="2150"/>
                  <a:ext cx="0" cy="48"/>
                </a:xfrm>
                <a:custGeom>
                  <a:avLst/>
                  <a:gdLst>
                    <a:gd name="T0" fmla="*/ 48 h 48"/>
                    <a:gd name="T1" fmla="*/ 45 h 48"/>
                    <a:gd name="T2" fmla="*/ 0 h 48"/>
                    <a:gd name="T3" fmla="*/ 0 h 48"/>
                    <a:gd name="T4" fmla="*/ 0 h 48"/>
                    <a:gd name="T5" fmla="*/ 45 h 48"/>
                    <a:gd name="T6" fmla="*/ 48 h 4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8">
                      <a:moveTo>
                        <a:pt x="0" y="48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Freeform 92"/>
                <p:cNvSpPr/>
                <p:nvPr/>
              </p:nvSpPr>
              <p:spPr bwMode="auto">
                <a:xfrm>
                  <a:off x="3841" y="2150"/>
                  <a:ext cx="0" cy="48"/>
                </a:xfrm>
                <a:custGeom>
                  <a:avLst/>
                  <a:gdLst>
                    <a:gd name="T0" fmla="*/ 48 h 48"/>
                    <a:gd name="T1" fmla="*/ 45 h 48"/>
                    <a:gd name="T2" fmla="*/ 0 h 48"/>
                    <a:gd name="T3" fmla="*/ 0 h 48"/>
                    <a:gd name="T4" fmla="*/ 0 h 48"/>
                    <a:gd name="T5" fmla="*/ 45 h 48"/>
                    <a:gd name="T6" fmla="*/ 48 h 48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48">
                      <a:moveTo>
                        <a:pt x="0" y="48"/>
                      </a:move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5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Freeform 93"/>
                <p:cNvSpPr/>
                <p:nvPr/>
              </p:nvSpPr>
              <p:spPr bwMode="auto">
                <a:xfrm>
                  <a:off x="3826" y="2188"/>
                  <a:ext cx="31" cy="27"/>
                </a:xfrm>
                <a:custGeom>
                  <a:avLst/>
                  <a:gdLst>
                    <a:gd name="T0" fmla="*/ 12 w 12"/>
                    <a:gd name="T1" fmla="*/ 2 h 11"/>
                    <a:gd name="T2" fmla="*/ 11 w 12"/>
                    <a:gd name="T3" fmla="*/ 2 h 11"/>
                    <a:gd name="T4" fmla="*/ 11 w 12"/>
                    <a:gd name="T5" fmla="*/ 1 h 11"/>
                    <a:gd name="T6" fmla="*/ 12 w 12"/>
                    <a:gd name="T7" fmla="*/ 0 h 11"/>
                    <a:gd name="T8" fmla="*/ 0 w 12"/>
                    <a:gd name="T9" fmla="*/ 1 h 11"/>
                    <a:gd name="T10" fmla="*/ 1 w 12"/>
                    <a:gd name="T11" fmla="*/ 2 h 11"/>
                    <a:gd name="T12" fmla="*/ 0 w 12"/>
                    <a:gd name="T13" fmla="*/ 2 h 11"/>
                    <a:gd name="T14" fmla="*/ 0 w 12"/>
                    <a:gd name="T15" fmla="*/ 3 h 11"/>
                    <a:gd name="T16" fmla="*/ 1 w 12"/>
                    <a:gd name="T17" fmla="*/ 3 h 11"/>
                    <a:gd name="T18" fmla="*/ 1 w 12"/>
                    <a:gd name="T19" fmla="*/ 4 h 11"/>
                    <a:gd name="T20" fmla="*/ 1 w 12"/>
                    <a:gd name="T21" fmla="*/ 4 h 11"/>
                    <a:gd name="T22" fmla="*/ 0 w 12"/>
                    <a:gd name="T23" fmla="*/ 5 h 11"/>
                    <a:gd name="T24" fmla="*/ 1 w 12"/>
                    <a:gd name="T25" fmla="*/ 5 h 11"/>
                    <a:gd name="T26" fmla="*/ 1 w 12"/>
                    <a:gd name="T27" fmla="*/ 5 h 11"/>
                    <a:gd name="T28" fmla="*/ 0 w 12"/>
                    <a:gd name="T29" fmla="*/ 6 h 11"/>
                    <a:gd name="T30" fmla="*/ 1 w 12"/>
                    <a:gd name="T31" fmla="*/ 6 h 11"/>
                    <a:gd name="T32" fmla="*/ 0 w 12"/>
                    <a:gd name="T33" fmla="*/ 7 h 11"/>
                    <a:gd name="T34" fmla="*/ 0 w 12"/>
                    <a:gd name="T35" fmla="*/ 7 h 11"/>
                    <a:gd name="T36" fmla="*/ 0 w 12"/>
                    <a:gd name="T37" fmla="*/ 7 h 11"/>
                    <a:gd name="T38" fmla="*/ 6 w 12"/>
                    <a:gd name="T39" fmla="*/ 11 h 11"/>
                    <a:gd name="T40" fmla="*/ 8 w 12"/>
                    <a:gd name="T41" fmla="*/ 11 h 11"/>
                    <a:gd name="T42" fmla="*/ 12 w 12"/>
                    <a:gd name="T43" fmla="*/ 7 h 11"/>
                    <a:gd name="T44" fmla="*/ 11 w 12"/>
                    <a:gd name="T45" fmla="*/ 6 h 11"/>
                    <a:gd name="T46" fmla="*/ 11 w 12"/>
                    <a:gd name="T47" fmla="*/ 6 h 11"/>
                    <a:gd name="T48" fmla="*/ 12 w 12"/>
                    <a:gd name="T49" fmla="*/ 6 h 11"/>
                    <a:gd name="T50" fmla="*/ 12 w 12"/>
                    <a:gd name="T51" fmla="*/ 5 h 11"/>
                    <a:gd name="T52" fmla="*/ 11 w 12"/>
                    <a:gd name="T53" fmla="*/ 5 h 11"/>
                    <a:gd name="T54" fmla="*/ 12 w 12"/>
                    <a:gd name="T55" fmla="*/ 4 h 11"/>
                    <a:gd name="T56" fmla="*/ 12 w 12"/>
                    <a:gd name="T57" fmla="*/ 4 h 11"/>
                    <a:gd name="T58" fmla="*/ 11 w 12"/>
                    <a:gd name="T59" fmla="*/ 3 h 11"/>
                    <a:gd name="T60" fmla="*/ 11 w 12"/>
                    <a:gd name="T61" fmla="*/ 3 h 11"/>
                    <a:gd name="T62" fmla="*/ 12 w 12"/>
                    <a:gd name="T6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2" h="11">
                      <a:moveTo>
                        <a:pt x="12" y="2"/>
                      </a:move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4" y="11"/>
                        <a:pt x="5" y="11"/>
                        <a:pt x="6" y="11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7" y="11"/>
                        <a:pt x="8" y="11"/>
                        <a:pt x="8" y="11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2" y="2"/>
                        <a:pt x="12" y="2"/>
                        <a:pt x="12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9" name="Group 106"/>
              <p:cNvGrpSpPr>
                <a:grpSpLocks noChangeAspect="1"/>
              </p:cNvGrpSpPr>
              <p:nvPr/>
            </p:nvGrpSpPr>
            <p:grpSpPr bwMode="auto">
              <a:xfrm>
                <a:off x="5827980" y="2898467"/>
                <a:ext cx="352608" cy="415895"/>
                <a:chOff x="3801" y="2114"/>
                <a:chExt cx="78" cy="92"/>
              </a:xfrm>
            </p:grpSpPr>
            <p:sp>
              <p:nvSpPr>
                <p:cNvPr id="23" name="AutoShape 105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801" y="2114"/>
                  <a:ext cx="78" cy="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" name="Freeform 107"/>
                <p:cNvSpPr/>
                <p:nvPr/>
              </p:nvSpPr>
              <p:spPr bwMode="auto">
                <a:xfrm>
                  <a:off x="3822" y="2116"/>
                  <a:ext cx="34" cy="34"/>
                </a:xfrm>
                <a:custGeom>
                  <a:avLst/>
                  <a:gdLst>
                    <a:gd name="T0" fmla="*/ 6 w 13"/>
                    <a:gd name="T1" fmla="*/ 13 h 13"/>
                    <a:gd name="T2" fmla="*/ 7 w 13"/>
                    <a:gd name="T3" fmla="*/ 13 h 13"/>
                    <a:gd name="T4" fmla="*/ 13 w 13"/>
                    <a:gd name="T5" fmla="*/ 6 h 13"/>
                    <a:gd name="T6" fmla="*/ 7 w 13"/>
                    <a:gd name="T7" fmla="*/ 0 h 13"/>
                    <a:gd name="T8" fmla="*/ 6 w 13"/>
                    <a:gd name="T9" fmla="*/ 0 h 13"/>
                    <a:gd name="T10" fmla="*/ 0 w 13"/>
                    <a:gd name="T11" fmla="*/ 6 h 13"/>
                    <a:gd name="T12" fmla="*/ 6 w 13"/>
                    <a:gd name="T1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13">
                      <a:moveTo>
                        <a:pt x="6" y="13"/>
                      </a:moveTo>
                      <a:cubicBezTo>
                        <a:pt x="6" y="13"/>
                        <a:pt x="7" y="13"/>
                        <a:pt x="7" y="13"/>
                      </a:cubicBezTo>
                      <a:cubicBezTo>
                        <a:pt x="10" y="13"/>
                        <a:pt x="13" y="10"/>
                        <a:pt x="13" y="6"/>
                      </a:cubicBezTo>
                      <a:cubicBezTo>
                        <a:pt x="13" y="3"/>
                        <a:pt x="10" y="0"/>
                        <a:pt x="7" y="0"/>
                      </a:cubicBezTo>
                      <a:cubicBezTo>
                        <a:pt x="7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10"/>
                        <a:pt x="3" y="13"/>
                        <a:pt x="6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Freeform 108"/>
                <p:cNvSpPr/>
                <p:nvPr/>
              </p:nvSpPr>
              <p:spPr bwMode="auto">
                <a:xfrm>
                  <a:off x="3798" y="2155"/>
                  <a:ext cx="81" cy="53"/>
                </a:xfrm>
                <a:custGeom>
                  <a:avLst/>
                  <a:gdLst>
                    <a:gd name="T0" fmla="*/ 30 w 31"/>
                    <a:gd name="T1" fmla="*/ 5 h 21"/>
                    <a:gd name="T2" fmla="*/ 24 w 31"/>
                    <a:gd name="T3" fmla="*/ 0 h 21"/>
                    <a:gd name="T4" fmla="*/ 24 w 31"/>
                    <a:gd name="T5" fmla="*/ 0 h 21"/>
                    <a:gd name="T6" fmla="*/ 21 w 31"/>
                    <a:gd name="T7" fmla="*/ 0 h 21"/>
                    <a:gd name="T8" fmla="*/ 19 w 31"/>
                    <a:gd name="T9" fmla="*/ 7 h 21"/>
                    <a:gd name="T10" fmla="*/ 16 w 31"/>
                    <a:gd name="T11" fmla="*/ 15 h 21"/>
                    <a:gd name="T12" fmla="*/ 18 w 31"/>
                    <a:gd name="T13" fmla="*/ 10 h 21"/>
                    <a:gd name="T14" fmla="*/ 17 w 31"/>
                    <a:gd name="T15" fmla="*/ 2 h 21"/>
                    <a:gd name="T16" fmla="*/ 17 w 31"/>
                    <a:gd name="T17" fmla="*/ 1 h 21"/>
                    <a:gd name="T18" fmla="*/ 16 w 31"/>
                    <a:gd name="T19" fmla="*/ 0 h 21"/>
                    <a:gd name="T20" fmla="*/ 15 w 31"/>
                    <a:gd name="T21" fmla="*/ 0 h 21"/>
                    <a:gd name="T22" fmla="*/ 15 w 31"/>
                    <a:gd name="T23" fmla="*/ 1 h 21"/>
                    <a:gd name="T24" fmla="*/ 15 w 31"/>
                    <a:gd name="T25" fmla="*/ 2 h 21"/>
                    <a:gd name="T26" fmla="*/ 14 w 31"/>
                    <a:gd name="T27" fmla="*/ 10 h 21"/>
                    <a:gd name="T28" fmla="*/ 13 w 31"/>
                    <a:gd name="T29" fmla="*/ 7 h 21"/>
                    <a:gd name="T30" fmla="*/ 10 w 31"/>
                    <a:gd name="T31" fmla="*/ 0 h 21"/>
                    <a:gd name="T32" fmla="*/ 6 w 31"/>
                    <a:gd name="T33" fmla="*/ 0 h 21"/>
                    <a:gd name="T34" fmla="*/ 6 w 31"/>
                    <a:gd name="T35" fmla="*/ 1 h 21"/>
                    <a:gd name="T36" fmla="*/ 0 w 31"/>
                    <a:gd name="T37" fmla="*/ 5 h 21"/>
                    <a:gd name="T38" fmla="*/ 0 w 31"/>
                    <a:gd name="T39" fmla="*/ 21 h 21"/>
                    <a:gd name="T40" fmla="*/ 5 w 31"/>
                    <a:gd name="T41" fmla="*/ 21 h 21"/>
                    <a:gd name="T42" fmla="*/ 5 w 31"/>
                    <a:gd name="T43" fmla="*/ 9 h 21"/>
                    <a:gd name="T44" fmla="*/ 6 w 31"/>
                    <a:gd name="T45" fmla="*/ 9 h 21"/>
                    <a:gd name="T46" fmla="*/ 6 w 31"/>
                    <a:gd name="T47" fmla="*/ 21 h 21"/>
                    <a:gd name="T48" fmla="*/ 15 w 31"/>
                    <a:gd name="T49" fmla="*/ 21 h 21"/>
                    <a:gd name="T50" fmla="*/ 24 w 31"/>
                    <a:gd name="T51" fmla="*/ 21 h 21"/>
                    <a:gd name="T52" fmla="*/ 24 w 31"/>
                    <a:gd name="T53" fmla="*/ 9 h 21"/>
                    <a:gd name="T54" fmla="*/ 24 w 31"/>
                    <a:gd name="T55" fmla="*/ 9 h 21"/>
                    <a:gd name="T56" fmla="*/ 25 w 31"/>
                    <a:gd name="T57" fmla="*/ 9 h 21"/>
                    <a:gd name="T58" fmla="*/ 25 w 31"/>
                    <a:gd name="T59" fmla="*/ 21 h 21"/>
                    <a:gd name="T60" fmla="*/ 30 w 31"/>
                    <a:gd name="T61" fmla="*/ 21 h 21"/>
                    <a:gd name="T62" fmla="*/ 30 w 31"/>
                    <a:gd name="T63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1" h="21">
                      <a:moveTo>
                        <a:pt x="30" y="5"/>
                      </a:moveTo>
                      <a:cubicBezTo>
                        <a:pt x="28" y="1"/>
                        <a:pt x="25" y="1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18" y="10"/>
                        <a:pt x="18" y="10"/>
                        <a:pt x="18" y="10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7" y="2"/>
                        <a:pt x="17" y="2"/>
                        <a:pt x="17" y="1"/>
                      </a:cubicBezTo>
                      <a:cubicBezTo>
                        <a:pt x="17" y="1"/>
                        <a:pt x="16" y="0"/>
                        <a:pt x="16" y="0"/>
                      </a:cubicBezTo>
                      <a:cubicBezTo>
                        <a:pt x="16" y="0"/>
                        <a:pt x="15" y="0"/>
                        <a:pt x="15" y="0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4" y="1"/>
                        <a:pt x="1" y="2"/>
                        <a:pt x="0" y="5"/>
                      </a:cubicBezTo>
                      <a:cubicBezTo>
                        <a:pt x="0" y="7"/>
                        <a:pt x="0" y="15"/>
                        <a:pt x="0" y="21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9"/>
                        <a:pt x="5" y="9"/>
                        <a:pt x="6" y="9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24" y="21"/>
                        <a:pt x="24" y="21"/>
                        <a:pt x="24" y="21"/>
                      </a:cubicBezTo>
                      <a:cubicBezTo>
                        <a:pt x="24" y="9"/>
                        <a:pt x="24" y="9"/>
                        <a:pt x="24" y="9"/>
                      </a:cubicBezTo>
                      <a:cubicBezTo>
                        <a:pt x="24" y="9"/>
                        <a:pt x="24" y="9"/>
                        <a:pt x="24" y="9"/>
                      </a:cubicBezTo>
                      <a:cubicBezTo>
                        <a:pt x="25" y="9"/>
                        <a:pt x="25" y="9"/>
                        <a:pt x="25" y="9"/>
                      </a:cubicBezTo>
                      <a:cubicBezTo>
                        <a:pt x="25" y="21"/>
                        <a:pt x="25" y="21"/>
                        <a:pt x="25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1" y="15"/>
                        <a:pt x="30" y="6"/>
                        <a:pt x="30" y="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0" name="Group 111"/>
              <p:cNvGrpSpPr>
                <a:grpSpLocks noChangeAspect="1"/>
              </p:cNvGrpSpPr>
              <p:nvPr/>
            </p:nvGrpSpPr>
            <p:grpSpPr bwMode="auto">
              <a:xfrm>
                <a:off x="5902238" y="1965961"/>
                <a:ext cx="217307" cy="388050"/>
                <a:chOff x="3812" y="2110"/>
                <a:chExt cx="56" cy="100"/>
              </a:xfrm>
            </p:grpSpPr>
            <p:sp>
              <p:nvSpPr>
                <p:cNvPr id="21" name="AutoShape 110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812" y="2110"/>
                  <a:ext cx="56" cy="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Freeform 112"/>
                <p:cNvSpPr>
                  <a:spLocks noEditPoints="1"/>
                </p:cNvSpPr>
                <p:nvPr/>
              </p:nvSpPr>
              <p:spPr bwMode="auto">
                <a:xfrm>
                  <a:off x="3815" y="2112"/>
                  <a:ext cx="53" cy="98"/>
                </a:xfrm>
                <a:custGeom>
                  <a:avLst/>
                  <a:gdLst>
                    <a:gd name="T0" fmla="*/ 17 w 20"/>
                    <a:gd name="T1" fmla="*/ 0 h 38"/>
                    <a:gd name="T2" fmla="*/ 3 w 20"/>
                    <a:gd name="T3" fmla="*/ 0 h 38"/>
                    <a:gd name="T4" fmla="*/ 0 w 20"/>
                    <a:gd name="T5" fmla="*/ 3 h 38"/>
                    <a:gd name="T6" fmla="*/ 0 w 20"/>
                    <a:gd name="T7" fmla="*/ 35 h 38"/>
                    <a:gd name="T8" fmla="*/ 3 w 20"/>
                    <a:gd name="T9" fmla="*/ 38 h 38"/>
                    <a:gd name="T10" fmla="*/ 17 w 20"/>
                    <a:gd name="T11" fmla="*/ 38 h 38"/>
                    <a:gd name="T12" fmla="*/ 20 w 20"/>
                    <a:gd name="T13" fmla="*/ 35 h 38"/>
                    <a:gd name="T14" fmla="*/ 20 w 20"/>
                    <a:gd name="T15" fmla="*/ 3 h 38"/>
                    <a:gd name="T16" fmla="*/ 17 w 20"/>
                    <a:gd name="T17" fmla="*/ 0 h 38"/>
                    <a:gd name="T18" fmla="*/ 7 w 20"/>
                    <a:gd name="T19" fmla="*/ 3 h 38"/>
                    <a:gd name="T20" fmla="*/ 13 w 20"/>
                    <a:gd name="T21" fmla="*/ 3 h 38"/>
                    <a:gd name="T22" fmla="*/ 14 w 20"/>
                    <a:gd name="T23" fmla="*/ 4 h 38"/>
                    <a:gd name="T24" fmla="*/ 13 w 20"/>
                    <a:gd name="T25" fmla="*/ 4 h 38"/>
                    <a:gd name="T26" fmla="*/ 13 w 20"/>
                    <a:gd name="T27" fmla="*/ 4 h 38"/>
                    <a:gd name="T28" fmla="*/ 13 w 20"/>
                    <a:gd name="T29" fmla="*/ 4 h 38"/>
                    <a:gd name="T30" fmla="*/ 7 w 20"/>
                    <a:gd name="T31" fmla="*/ 4 h 38"/>
                    <a:gd name="T32" fmla="*/ 7 w 20"/>
                    <a:gd name="T33" fmla="*/ 4 h 38"/>
                    <a:gd name="T34" fmla="*/ 7 w 20"/>
                    <a:gd name="T35" fmla="*/ 4 h 38"/>
                    <a:gd name="T36" fmla="*/ 6 w 20"/>
                    <a:gd name="T37" fmla="*/ 4 h 38"/>
                    <a:gd name="T38" fmla="*/ 7 w 20"/>
                    <a:gd name="T39" fmla="*/ 3 h 38"/>
                    <a:gd name="T40" fmla="*/ 18 w 20"/>
                    <a:gd name="T41" fmla="*/ 33 h 38"/>
                    <a:gd name="T42" fmla="*/ 2 w 20"/>
                    <a:gd name="T43" fmla="*/ 33 h 38"/>
                    <a:gd name="T44" fmla="*/ 2 w 20"/>
                    <a:gd name="T45" fmla="*/ 6 h 38"/>
                    <a:gd name="T46" fmla="*/ 18 w 20"/>
                    <a:gd name="T47" fmla="*/ 6 h 38"/>
                    <a:gd name="T48" fmla="*/ 18 w 20"/>
                    <a:gd name="T49" fmla="*/ 3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" h="38">
                      <a:moveTo>
                        <a:pt x="17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0" y="2"/>
                        <a:pt x="0" y="3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37"/>
                        <a:pt x="2" y="38"/>
                        <a:pt x="3" y="38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8" y="38"/>
                        <a:pt x="20" y="37"/>
                        <a:pt x="20" y="35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20" y="2"/>
                        <a:pt x="18" y="0"/>
                        <a:pt x="17" y="0"/>
                      </a:cubicBezTo>
                      <a:moveTo>
                        <a:pt x="7" y="3"/>
                      </a:move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4" y="4"/>
                        <a:pt x="14" y="4"/>
                        <a:pt x="14" y="4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7" y="3"/>
                        <a:pt x="7" y="3"/>
                        <a:pt x="7" y="3"/>
                      </a:cubicBezTo>
                      <a:moveTo>
                        <a:pt x="18" y="33"/>
                      </a:move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8" y="33"/>
                        <a:pt x="18" y="33"/>
                        <a:pt x="18" y="3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78" name="Text Box 18"/>
          <p:cNvSpPr txBox="1">
            <a:spLocks noChangeArrowheads="1"/>
          </p:cNvSpPr>
          <p:nvPr/>
        </p:nvSpPr>
        <p:spPr bwMode="gray">
          <a:xfrm>
            <a:off x="43130" y="150194"/>
            <a:ext cx="50405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Tx/>
              <a:buSzTx/>
              <a:buFontTx/>
            </a:pPr>
            <a:r>
              <a:rPr lang="en-US" altLang="zh-CN" sz="1400" b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CEEC OIC – Strategic Positioned in Key Markets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6536119" y="987574"/>
            <a:ext cx="257238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b="1">
                <a:solidFill>
                  <a:srgbClr val="2A4A7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Traditional advantageous market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83840" y="987574"/>
            <a:ext cx="304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200" b="1">
                <a:solidFill>
                  <a:srgbClr val="2A4A7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High-level market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7020272" y="3138160"/>
            <a:ext cx="208140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Tx/>
              <a:buSzTx/>
              <a:buFontTx/>
            </a:pPr>
            <a:r>
              <a:rPr lang="zh-CN" altLang="en-US" sz="1200" b="1">
                <a:solidFill>
                  <a:srgbClr val="2A4A7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Emerging market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48280" y="3147814"/>
            <a:ext cx="3048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2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>
                <a:solidFill>
                  <a:srgbClr val="2A4A7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Mid-level market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888656" y="4049206"/>
            <a:ext cx="3195512" cy="1047597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buClrTx/>
              <a:buSzTx/>
              <a:buFontTx/>
            </a:pPr>
            <a:r>
              <a:rPr lang="en-GB" sz="10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In the </a:t>
            </a:r>
            <a:r>
              <a:rPr lang="en-GB" sz="10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Green Urban</a:t>
            </a:r>
            <a:r>
              <a:rPr lang="en-GB" sz="10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industry, our emphasis is on </a:t>
            </a:r>
            <a:r>
              <a:rPr lang="en-GB" sz="10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investing in cements that generate lower carbon</a:t>
            </a:r>
            <a:r>
              <a:rPr lang="en-GB" sz="10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emissions and require less energy per unit. </a:t>
            </a:r>
            <a:endParaRPr lang="zh-CN" altLang="en-US" sz="1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83336" y="1726952"/>
            <a:ext cx="2960664" cy="1136749"/>
          </a:xfrm>
          <a:prstGeom prst="rect">
            <a:avLst/>
          </a:prstGeom>
          <a:solidFill>
            <a:srgbClr val="8FC0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buClrTx/>
              <a:buSzTx/>
              <a:buFontTx/>
            </a:pPr>
            <a:r>
              <a:rPr lang="en-GB" sz="10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In the realm of </a:t>
            </a:r>
            <a:r>
              <a:rPr lang="en-GB" sz="10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Green Water </a:t>
            </a:r>
            <a:r>
              <a:rPr lang="en-GB" sz="10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initiatives, we emphasize investments in s</a:t>
            </a:r>
            <a:r>
              <a:rPr lang="en-GB" sz="10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ewage treatment, domestic water supply, and seawater desalination</a:t>
            </a:r>
            <a:r>
              <a:rPr lang="en-GB" sz="10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4299" y="1720341"/>
            <a:ext cx="2603489" cy="103929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buClrTx/>
              <a:buSzTx/>
              <a:buFontTx/>
            </a:pPr>
            <a:r>
              <a:rPr lang="en-GB" sz="10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In the </a:t>
            </a:r>
            <a:r>
              <a:rPr lang="en-GB" sz="10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Green Energy</a:t>
            </a:r>
            <a:r>
              <a:rPr lang="en-GB" sz="10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sector, we prioritize investments in </a:t>
            </a:r>
            <a:r>
              <a:rPr lang="en-GB" sz="10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renewable energy,</a:t>
            </a:r>
            <a:r>
              <a:rPr lang="en-GB" sz="10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GB" sz="10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hydrogen energy, energy storage, and the enhancement of power systems</a:t>
            </a:r>
            <a:endParaRPr lang="zh-CN" altLang="en-US" sz="1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0" name="Freeform 15"/>
          <p:cNvSpPr/>
          <p:nvPr/>
        </p:nvSpPr>
        <p:spPr bwMode="auto">
          <a:xfrm>
            <a:off x="2637119" y="339502"/>
            <a:ext cx="3702209" cy="3001783"/>
          </a:xfrm>
          <a:custGeom>
            <a:avLst/>
            <a:gdLst>
              <a:gd name="T0" fmla="*/ 42 w 739"/>
              <a:gd name="T1" fmla="*/ 641 h 641"/>
              <a:gd name="T2" fmla="*/ 15 w 739"/>
              <a:gd name="T3" fmla="*/ 594 h 641"/>
              <a:gd name="T4" fmla="*/ 343 w 739"/>
              <a:gd name="T5" fmla="*/ 26 h 641"/>
              <a:gd name="T6" fmla="*/ 397 w 739"/>
              <a:gd name="T7" fmla="*/ 26 h 641"/>
              <a:gd name="T8" fmla="*/ 725 w 739"/>
              <a:gd name="T9" fmla="*/ 594 h 641"/>
              <a:gd name="T10" fmla="*/ 698 w 739"/>
              <a:gd name="T11" fmla="*/ 641 h 641"/>
              <a:gd name="T12" fmla="*/ 42 w 739"/>
              <a:gd name="T13" fmla="*/ 641 h 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9" h="641">
                <a:moveTo>
                  <a:pt x="42" y="641"/>
                </a:moveTo>
                <a:cubicBezTo>
                  <a:pt x="12" y="641"/>
                  <a:pt x="0" y="620"/>
                  <a:pt x="15" y="594"/>
                </a:cubicBezTo>
                <a:cubicBezTo>
                  <a:pt x="343" y="26"/>
                  <a:pt x="343" y="26"/>
                  <a:pt x="343" y="26"/>
                </a:cubicBezTo>
                <a:cubicBezTo>
                  <a:pt x="358" y="0"/>
                  <a:pt x="382" y="0"/>
                  <a:pt x="397" y="26"/>
                </a:cubicBezTo>
                <a:cubicBezTo>
                  <a:pt x="725" y="594"/>
                  <a:pt x="725" y="594"/>
                  <a:pt x="725" y="594"/>
                </a:cubicBezTo>
                <a:cubicBezTo>
                  <a:pt x="739" y="620"/>
                  <a:pt x="727" y="641"/>
                  <a:pt x="698" y="641"/>
                </a:cubicBezTo>
                <a:lnTo>
                  <a:pt x="42" y="641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190500" dist="50800" dir="13500000">
              <a:prstClr val="black">
                <a:alpha val="42000"/>
              </a:prstClr>
            </a:innerShdw>
          </a:effectLst>
        </p:spPr>
        <p:txBody>
          <a:bodyPr lIns="68564" tIns="34283" rIns="68564" bIns="34283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59910" y="1070738"/>
            <a:ext cx="1738822" cy="1278506"/>
            <a:chOff x="2466945" y="1407843"/>
            <a:chExt cx="1861430" cy="1610763"/>
          </a:xfrm>
        </p:grpSpPr>
        <p:sp>
          <p:nvSpPr>
            <p:cNvPr id="211" name="Freeform 9"/>
            <p:cNvSpPr/>
            <p:nvPr/>
          </p:nvSpPr>
          <p:spPr bwMode="auto">
            <a:xfrm>
              <a:off x="2466945" y="1407843"/>
              <a:ext cx="1861430" cy="1610763"/>
            </a:xfrm>
            <a:custGeom>
              <a:avLst/>
              <a:gdLst>
                <a:gd name="T0" fmla="*/ 15 w 740"/>
                <a:gd name="T1" fmla="*/ 47 h 640"/>
                <a:gd name="T2" fmla="*/ 42 w 740"/>
                <a:gd name="T3" fmla="*/ 0 h 640"/>
                <a:gd name="T4" fmla="*/ 698 w 740"/>
                <a:gd name="T5" fmla="*/ 0 h 640"/>
                <a:gd name="T6" fmla="*/ 725 w 740"/>
                <a:gd name="T7" fmla="*/ 47 h 640"/>
                <a:gd name="T8" fmla="*/ 397 w 740"/>
                <a:gd name="T9" fmla="*/ 614 h 640"/>
                <a:gd name="T10" fmla="*/ 343 w 740"/>
                <a:gd name="T11" fmla="*/ 614 h 640"/>
                <a:gd name="T12" fmla="*/ 15 w 740"/>
                <a:gd name="T13" fmla="*/ 47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0" h="640">
                  <a:moveTo>
                    <a:pt x="15" y="47"/>
                  </a:moveTo>
                  <a:cubicBezTo>
                    <a:pt x="0" y="21"/>
                    <a:pt x="12" y="0"/>
                    <a:pt x="42" y="0"/>
                  </a:cubicBezTo>
                  <a:cubicBezTo>
                    <a:pt x="698" y="0"/>
                    <a:pt x="698" y="0"/>
                    <a:pt x="698" y="0"/>
                  </a:cubicBezTo>
                  <a:cubicBezTo>
                    <a:pt x="728" y="0"/>
                    <a:pt x="740" y="21"/>
                    <a:pt x="725" y="47"/>
                  </a:cubicBezTo>
                  <a:cubicBezTo>
                    <a:pt x="397" y="614"/>
                    <a:pt x="397" y="614"/>
                    <a:pt x="397" y="614"/>
                  </a:cubicBezTo>
                  <a:cubicBezTo>
                    <a:pt x="382" y="640"/>
                    <a:pt x="358" y="640"/>
                    <a:pt x="343" y="614"/>
                  </a:cubicBezTo>
                  <a:lnTo>
                    <a:pt x="15" y="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lIns="68564" tIns="34283" rIns="68564" bIns="34283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16" name="Freeform 9"/>
            <p:cNvSpPr>
              <a:spLocks noChangeAspect="1"/>
            </p:cNvSpPr>
            <p:nvPr/>
          </p:nvSpPr>
          <p:spPr bwMode="auto">
            <a:xfrm>
              <a:off x="2708225" y="1580661"/>
              <a:ext cx="1352221" cy="1170594"/>
            </a:xfrm>
            <a:custGeom>
              <a:avLst/>
              <a:gdLst>
                <a:gd name="T0" fmla="*/ 15 w 740"/>
                <a:gd name="T1" fmla="*/ 47 h 640"/>
                <a:gd name="T2" fmla="*/ 42 w 740"/>
                <a:gd name="T3" fmla="*/ 0 h 640"/>
                <a:gd name="T4" fmla="*/ 698 w 740"/>
                <a:gd name="T5" fmla="*/ 0 h 640"/>
                <a:gd name="T6" fmla="*/ 725 w 740"/>
                <a:gd name="T7" fmla="*/ 47 h 640"/>
                <a:gd name="T8" fmla="*/ 397 w 740"/>
                <a:gd name="T9" fmla="*/ 614 h 640"/>
                <a:gd name="T10" fmla="*/ 343 w 740"/>
                <a:gd name="T11" fmla="*/ 614 h 640"/>
                <a:gd name="T12" fmla="*/ 15 w 740"/>
                <a:gd name="T13" fmla="*/ 47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0" h="640">
                  <a:moveTo>
                    <a:pt x="15" y="47"/>
                  </a:moveTo>
                  <a:cubicBezTo>
                    <a:pt x="0" y="21"/>
                    <a:pt x="12" y="0"/>
                    <a:pt x="42" y="0"/>
                  </a:cubicBezTo>
                  <a:cubicBezTo>
                    <a:pt x="698" y="0"/>
                    <a:pt x="698" y="0"/>
                    <a:pt x="698" y="0"/>
                  </a:cubicBezTo>
                  <a:cubicBezTo>
                    <a:pt x="728" y="0"/>
                    <a:pt x="740" y="21"/>
                    <a:pt x="725" y="47"/>
                  </a:cubicBezTo>
                  <a:cubicBezTo>
                    <a:pt x="397" y="614"/>
                    <a:pt x="397" y="614"/>
                    <a:pt x="397" y="614"/>
                  </a:cubicBezTo>
                  <a:cubicBezTo>
                    <a:pt x="382" y="640"/>
                    <a:pt x="358" y="640"/>
                    <a:pt x="343" y="614"/>
                  </a:cubicBezTo>
                  <a:lnTo>
                    <a:pt x="15" y="47"/>
                  </a:lnTo>
                  <a:close/>
                </a:path>
              </a:pathLst>
            </a:custGeom>
            <a:solidFill>
              <a:srgbClr val="264960"/>
            </a:solidFill>
            <a:ln w="28575" cap="flat">
              <a:noFill/>
              <a:prstDash val="solid"/>
              <a:miter lim="800000"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68564" tIns="34283" rIns="68564" bIns="34283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2F5E91"/>
                </a:solidFill>
                <a:latin typeface="Arial" panose="020B0604020202020204"/>
                <a:ea typeface="+mn-ea"/>
              </a:endParaRPr>
            </a:p>
          </p:txBody>
        </p:sp>
        <p:grpSp>
          <p:nvGrpSpPr>
            <p:cNvPr id="238" name="组合 37"/>
            <p:cNvGrpSpPr/>
            <p:nvPr/>
          </p:nvGrpSpPr>
          <p:grpSpPr bwMode="auto">
            <a:xfrm>
              <a:off x="3177037" y="1692297"/>
              <a:ext cx="447552" cy="451865"/>
              <a:chOff x="9488488" y="4192588"/>
              <a:chExt cx="341313" cy="344487"/>
            </a:xfrm>
          </p:grpSpPr>
          <p:sp>
            <p:nvSpPr>
              <p:cNvPr id="239" name="Freeform 48"/>
              <p:cNvSpPr>
                <a:spLocks noEditPoints="1"/>
              </p:cNvSpPr>
              <p:nvPr/>
            </p:nvSpPr>
            <p:spPr bwMode="auto">
              <a:xfrm>
                <a:off x="9567863" y="4206875"/>
                <a:ext cx="182563" cy="330200"/>
              </a:xfrm>
              <a:custGeom>
                <a:avLst/>
                <a:gdLst>
                  <a:gd name="T0" fmla="*/ 91282 w 70"/>
                  <a:gd name="T1" fmla="*/ 330200 h 126"/>
                  <a:gd name="T2" fmla="*/ 0 w 70"/>
                  <a:gd name="T3" fmla="*/ 165100 h 126"/>
                  <a:gd name="T4" fmla="*/ 91282 w 70"/>
                  <a:gd name="T5" fmla="*/ 0 h 126"/>
                  <a:gd name="T6" fmla="*/ 182563 w 70"/>
                  <a:gd name="T7" fmla="*/ 165100 h 126"/>
                  <a:gd name="T8" fmla="*/ 91282 w 70"/>
                  <a:gd name="T9" fmla="*/ 330200 h 126"/>
                  <a:gd name="T10" fmla="*/ 91282 w 70"/>
                  <a:gd name="T11" fmla="*/ 15724 h 126"/>
                  <a:gd name="T12" fmla="*/ 15648 w 70"/>
                  <a:gd name="T13" fmla="*/ 165100 h 126"/>
                  <a:gd name="T14" fmla="*/ 91282 w 70"/>
                  <a:gd name="T15" fmla="*/ 314476 h 126"/>
                  <a:gd name="T16" fmla="*/ 166915 w 70"/>
                  <a:gd name="T17" fmla="*/ 165100 h 126"/>
                  <a:gd name="T18" fmla="*/ 91282 w 70"/>
                  <a:gd name="T19" fmla="*/ 15724 h 1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0" h="126">
                    <a:moveTo>
                      <a:pt x="35" y="126"/>
                    </a:moveTo>
                    <a:cubicBezTo>
                      <a:pt x="15" y="126"/>
                      <a:pt x="0" y="98"/>
                      <a:pt x="0" y="63"/>
                    </a:cubicBezTo>
                    <a:cubicBezTo>
                      <a:pt x="0" y="27"/>
                      <a:pt x="15" y="0"/>
                      <a:pt x="35" y="0"/>
                    </a:cubicBezTo>
                    <a:cubicBezTo>
                      <a:pt x="55" y="0"/>
                      <a:pt x="70" y="27"/>
                      <a:pt x="70" y="63"/>
                    </a:cubicBezTo>
                    <a:cubicBezTo>
                      <a:pt x="70" y="98"/>
                      <a:pt x="55" y="126"/>
                      <a:pt x="35" y="126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32"/>
                      <a:pt x="6" y="63"/>
                    </a:cubicBezTo>
                    <a:cubicBezTo>
                      <a:pt x="6" y="93"/>
                      <a:pt x="19" y="120"/>
                      <a:pt x="35" y="120"/>
                    </a:cubicBezTo>
                    <a:cubicBezTo>
                      <a:pt x="51" y="120"/>
                      <a:pt x="64" y="93"/>
                      <a:pt x="64" y="63"/>
                    </a:cubicBezTo>
                    <a:cubicBezTo>
                      <a:pt x="64" y="32"/>
                      <a:pt x="51" y="6"/>
                      <a:pt x="3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0" name="Freeform 49"/>
              <p:cNvSpPr>
                <a:spLocks noEditPoints="1"/>
              </p:cNvSpPr>
              <p:nvPr/>
            </p:nvSpPr>
            <p:spPr bwMode="auto">
              <a:xfrm>
                <a:off x="9488488" y="4260850"/>
                <a:ext cx="341313" cy="219075"/>
              </a:xfrm>
              <a:custGeom>
                <a:avLst/>
                <a:gdLst>
                  <a:gd name="T0" fmla="*/ 105019 w 130"/>
                  <a:gd name="T1" fmla="*/ 219075 h 83"/>
                  <a:gd name="T2" fmla="*/ 21004 w 130"/>
                  <a:gd name="T3" fmla="*/ 179483 h 83"/>
                  <a:gd name="T4" fmla="*/ 131274 w 130"/>
                  <a:gd name="T5" fmla="*/ 23755 h 83"/>
                  <a:gd name="T6" fmla="*/ 236294 w 130"/>
                  <a:gd name="T7" fmla="*/ 0 h 83"/>
                  <a:gd name="T8" fmla="*/ 320309 w 130"/>
                  <a:gd name="T9" fmla="*/ 39592 h 83"/>
                  <a:gd name="T10" fmla="*/ 210039 w 130"/>
                  <a:gd name="T11" fmla="*/ 195320 h 83"/>
                  <a:gd name="T12" fmla="*/ 105019 w 130"/>
                  <a:gd name="T13" fmla="*/ 219075 h 83"/>
                  <a:gd name="T14" fmla="*/ 236294 w 130"/>
                  <a:gd name="T15" fmla="*/ 15837 h 83"/>
                  <a:gd name="T16" fmla="*/ 139151 w 130"/>
                  <a:gd name="T17" fmla="*/ 39592 h 83"/>
                  <a:gd name="T18" fmla="*/ 34131 w 130"/>
                  <a:gd name="T19" fmla="*/ 174204 h 83"/>
                  <a:gd name="T20" fmla="*/ 105019 w 130"/>
                  <a:gd name="T21" fmla="*/ 203238 h 83"/>
                  <a:gd name="T22" fmla="*/ 202162 w 130"/>
                  <a:gd name="T23" fmla="*/ 179483 h 83"/>
                  <a:gd name="T24" fmla="*/ 307182 w 130"/>
                  <a:gd name="T25" fmla="*/ 44871 h 83"/>
                  <a:gd name="T26" fmla="*/ 236294 w 130"/>
                  <a:gd name="T27" fmla="*/ 15837 h 8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0" h="83">
                    <a:moveTo>
                      <a:pt x="40" y="83"/>
                    </a:moveTo>
                    <a:cubicBezTo>
                      <a:pt x="24" y="83"/>
                      <a:pt x="12" y="78"/>
                      <a:pt x="8" y="68"/>
                    </a:cubicBezTo>
                    <a:cubicBezTo>
                      <a:pt x="0" y="50"/>
                      <a:pt x="18" y="24"/>
                      <a:pt x="50" y="9"/>
                    </a:cubicBezTo>
                    <a:cubicBezTo>
                      <a:pt x="63" y="3"/>
                      <a:pt x="78" y="0"/>
                      <a:pt x="90" y="0"/>
                    </a:cubicBezTo>
                    <a:cubicBezTo>
                      <a:pt x="106" y="0"/>
                      <a:pt x="118" y="5"/>
                      <a:pt x="122" y="15"/>
                    </a:cubicBezTo>
                    <a:cubicBezTo>
                      <a:pt x="130" y="33"/>
                      <a:pt x="112" y="59"/>
                      <a:pt x="80" y="74"/>
                    </a:cubicBezTo>
                    <a:cubicBezTo>
                      <a:pt x="67" y="80"/>
                      <a:pt x="52" y="83"/>
                      <a:pt x="40" y="83"/>
                    </a:cubicBezTo>
                    <a:close/>
                    <a:moveTo>
                      <a:pt x="90" y="6"/>
                    </a:moveTo>
                    <a:cubicBezTo>
                      <a:pt x="79" y="6"/>
                      <a:pt x="65" y="9"/>
                      <a:pt x="53" y="15"/>
                    </a:cubicBezTo>
                    <a:cubicBezTo>
                      <a:pt x="25" y="28"/>
                      <a:pt x="7" y="51"/>
                      <a:pt x="13" y="66"/>
                    </a:cubicBezTo>
                    <a:cubicBezTo>
                      <a:pt x="17" y="73"/>
                      <a:pt x="26" y="77"/>
                      <a:pt x="40" y="77"/>
                    </a:cubicBezTo>
                    <a:cubicBezTo>
                      <a:pt x="51" y="77"/>
                      <a:pt x="65" y="74"/>
                      <a:pt x="77" y="68"/>
                    </a:cubicBezTo>
                    <a:cubicBezTo>
                      <a:pt x="105" y="55"/>
                      <a:pt x="123" y="32"/>
                      <a:pt x="117" y="17"/>
                    </a:cubicBezTo>
                    <a:cubicBezTo>
                      <a:pt x="113" y="10"/>
                      <a:pt x="104" y="6"/>
                      <a:pt x="9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1" name="Freeform 50"/>
              <p:cNvSpPr>
                <a:spLocks noEditPoints="1"/>
              </p:cNvSpPr>
              <p:nvPr/>
            </p:nvSpPr>
            <p:spPr bwMode="auto">
              <a:xfrm>
                <a:off x="9493250" y="4267200"/>
                <a:ext cx="331788" cy="206375"/>
              </a:xfrm>
              <a:custGeom>
                <a:avLst/>
                <a:gdLst>
                  <a:gd name="T0" fmla="*/ 223825 w 126"/>
                  <a:gd name="T1" fmla="*/ 206375 h 79"/>
                  <a:gd name="T2" fmla="*/ 134295 w 126"/>
                  <a:gd name="T3" fmla="*/ 190701 h 79"/>
                  <a:gd name="T4" fmla="*/ 34232 w 126"/>
                  <a:gd name="T5" fmla="*/ 125392 h 79"/>
                  <a:gd name="T6" fmla="*/ 10533 w 126"/>
                  <a:gd name="T7" fmla="*/ 47022 h 79"/>
                  <a:gd name="T8" fmla="*/ 107963 w 126"/>
                  <a:gd name="T9" fmla="*/ 0 h 79"/>
                  <a:gd name="T10" fmla="*/ 197493 w 126"/>
                  <a:gd name="T11" fmla="*/ 15674 h 79"/>
                  <a:gd name="T12" fmla="*/ 297556 w 126"/>
                  <a:gd name="T13" fmla="*/ 80983 h 79"/>
                  <a:gd name="T14" fmla="*/ 321255 w 126"/>
                  <a:gd name="T15" fmla="*/ 159353 h 79"/>
                  <a:gd name="T16" fmla="*/ 223825 w 126"/>
                  <a:gd name="T17" fmla="*/ 206375 h 79"/>
                  <a:gd name="T18" fmla="*/ 107963 w 126"/>
                  <a:gd name="T19" fmla="*/ 15674 h 79"/>
                  <a:gd name="T20" fmla="*/ 23699 w 126"/>
                  <a:gd name="T21" fmla="*/ 52247 h 79"/>
                  <a:gd name="T22" fmla="*/ 47398 w 126"/>
                  <a:gd name="T23" fmla="*/ 117555 h 79"/>
                  <a:gd name="T24" fmla="*/ 139562 w 126"/>
                  <a:gd name="T25" fmla="*/ 175027 h 79"/>
                  <a:gd name="T26" fmla="*/ 223825 w 126"/>
                  <a:gd name="T27" fmla="*/ 190701 h 79"/>
                  <a:gd name="T28" fmla="*/ 308089 w 126"/>
                  <a:gd name="T29" fmla="*/ 154128 h 79"/>
                  <a:gd name="T30" fmla="*/ 284390 w 126"/>
                  <a:gd name="T31" fmla="*/ 88820 h 79"/>
                  <a:gd name="T32" fmla="*/ 192226 w 126"/>
                  <a:gd name="T33" fmla="*/ 31348 h 79"/>
                  <a:gd name="T34" fmla="*/ 107963 w 126"/>
                  <a:gd name="T35" fmla="*/ 15674 h 7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6" h="79">
                    <a:moveTo>
                      <a:pt x="85" y="79"/>
                    </a:moveTo>
                    <a:cubicBezTo>
                      <a:pt x="74" y="79"/>
                      <a:pt x="63" y="77"/>
                      <a:pt x="51" y="73"/>
                    </a:cubicBezTo>
                    <a:cubicBezTo>
                      <a:pt x="35" y="67"/>
                      <a:pt x="22" y="58"/>
                      <a:pt x="13" y="48"/>
                    </a:cubicBezTo>
                    <a:cubicBezTo>
                      <a:pt x="4" y="38"/>
                      <a:pt x="0" y="27"/>
                      <a:pt x="4" y="18"/>
                    </a:cubicBezTo>
                    <a:cubicBezTo>
                      <a:pt x="8" y="7"/>
                      <a:pt x="22" y="0"/>
                      <a:pt x="41" y="0"/>
                    </a:cubicBezTo>
                    <a:cubicBezTo>
                      <a:pt x="52" y="0"/>
                      <a:pt x="63" y="2"/>
                      <a:pt x="75" y="6"/>
                    </a:cubicBezTo>
                    <a:cubicBezTo>
                      <a:pt x="91" y="12"/>
                      <a:pt x="104" y="21"/>
                      <a:pt x="113" y="31"/>
                    </a:cubicBezTo>
                    <a:cubicBezTo>
                      <a:pt x="122" y="41"/>
                      <a:pt x="126" y="52"/>
                      <a:pt x="122" y="61"/>
                    </a:cubicBezTo>
                    <a:cubicBezTo>
                      <a:pt x="118" y="72"/>
                      <a:pt x="104" y="79"/>
                      <a:pt x="85" y="79"/>
                    </a:cubicBezTo>
                    <a:close/>
                    <a:moveTo>
                      <a:pt x="41" y="6"/>
                    </a:moveTo>
                    <a:cubicBezTo>
                      <a:pt x="24" y="6"/>
                      <a:pt x="13" y="11"/>
                      <a:pt x="9" y="20"/>
                    </a:cubicBezTo>
                    <a:cubicBezTo>
                      <a:pt x="7" y="27"/>
                      <a:pt x="10" y="36"/>
                      <a:pt x="18" y="45"/>
                    </a:cubicBezTo>
                    <a:cubicBezTo>
                      <a:pt x="26" y="54"/>
                      <a:pt x="38" y="62"/>
                      <a:pt x="53" y="67"/>
                    </a:cubicBezTo>
                    <a:cubicBezTo>
                      <a:pt x="64" y="71"/>
                      <a:pt x="75" y="73"/>
                      <a:pt x="85" y="73"/>
                    </a:cubicBezTo>
                    <a:cubicBezTo>
                      <a:pt x="102" y="73"/>
                      <a:pt x="113" y="68"/>
                      <a:pt x="117" y="59"/>
                    </a:cubicBezTo>
                    <a:cubicBezTo>
                      <a:pt x="119" y="52"/>
                      <a:pt x="116" y="43"/>
                      <a:pt x="108" y="34"/>
                    </a:cubicBezTo>
                    <a:cubicBezTo>
                      <a:pt x="100" y="25"/>
                      <a:pt x="88" y="17"/>
                      <a:pt x="73" y="12"/>
                    </a:cubicBezTo>
                    <a:cubicBezTo>
                      <a:pt x="62" y="8"/>
                      <a:pt x="51" y="6"/>
                      <a:pt x="4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2" name="Oval 51"/>
              <p:cNvSpPr>
                <a:spLocks noChangeArrowheads="1"/>
              </p:cNvSpPr>
              <p:nvPr/>
            </p:nvSpPr>
            <p:spPr bwMode="auto">
              <a:xfrm>
                <a:off x="9617075" y="4329113"/>
                <a:ext cx="84138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43" name="Oval 52"/>
              <p:cNvSpPr>
                <a:spLocks noChangeArrowheads="1"/>
              </p:cNvSpPr>
              <p:nvPr/>
            </p:nvSpPr>
            <p:spPr bwMode="auto">
              <a:xfrm>
                <a:off x="9785350" y="4413250"/>
                <a:ext cx="41275" cy="428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44" name="Oval 53"/>
              <p:cNvSpPr>
                <a:spLocks noChangeArrowheads="1"/>
              </p:cNvSpPr>
              <p:nvPr/>
            </p:nvSpPr>
            <p:spPr bwMode="auto">
              <a:xfrm>
                <a:off x="9491663" y="4413250"/>
                <a:ext cx="41275" cy="428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45" name="Oval 54"/>
              <p:cNvSpPr>
                <a:spLocks noChangeArrowheads="1"/>
              </p:cNvSpPr>
              <p:nvPr/>
            </p:nvSpPr>
            <p:spPr bwMode="auto">
              <a:xfrm>
                <a:off x="9637713" y="4192588"/>
                <a:ext cx="42863" cy="428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4676358" y="1059360"/>
            <a:ext cx="1827626" cy="1406933"/>
            <a:chOff x="4614361" y="1407843"/>
            <a:chExt cx="1861430" cy="1610763"/>
          </a:xfrm>
        </p:grpSpPr>
        <p:sp>
          <p:nvSpPr>
            <p:cNvPr id="212" name="Freeform 9"/>
            <p:cNvSpPr/>
            <p:nvPr/>
          </p:nvSpPr>
          <p:spPr bwMode="auto">
            <a:xfrm>
              <a:off x="4614361" y="1407843"/>
              <a:ext cx="1861430" cy="1610763"/>
            </a:xfrm>
            <a:custGeom>
              <a:avLst/>
              <a:gdLst>
                <a:gd name="T0" fmla="*/ 15 w 740"/>
                <a:gd name="T1" fmla="*/ 47 h 640"/>
                <a:gd name="T2" fmla="*/ 42 w 740"/>
                <a:gd name="T3" fmla="*/ 0 h 640"/>
                <a:gd name="T4" fmla="*/ 698 w 740"/>
                <a:gd name="T5" fmla="*/ 0 h 640"/>
                <a:gd name="T6" fmla="*/ 725 w 740"/>
                <a:gd name="T7" fmla="*/ 47 h 640"/>
                <a:gd name="T8" fmla="*/ 397 w 740"/>
                <a:gd name="T9" fmla="*/ 614 h 640"/>
                <a:gd name="T10" fmla="*/ 343 w 740"/>
                <a:gd name="T11" fmla="*/ 614 h 640"/>
                <a:gd name="T12" fmla="*/ 15 w 740"/>
                <a:gd name="T13" fmla="*/ 47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0" h="640">
                  <a:moveTo>
                    <a:pt x="15" y="47"/>
                  </a:moveTo>
                  <a:cubicBezTo>
                    <a:pt x="0" y="21"/>
                    <a:pt x="12" y="0"/>
                    <a:pt x="42" y="0"/>
                  </a:cubicBezTo>
                  <a:cubicBezTo>
                    <a:pt x="698" y="0"/>
                    <a:pt x="698" y="0"/>
                    <a:pt x="698" y="0"/>
                  </a:cubicBezTo>
                  <a:cubicBezTo>
                    <a:pt x="728" y="0"/>
                    <a:pt x="740" y="21"/>
                    <a:pt x="725" y="47"/>
                  </a:cubicBezTo>
                  <a:cubicBezTo>
                    <a:pt x="397" y="614"/>
                    <a:pt x="397" y="614"/>
                    <a:pt x="397" y="614"/>
                  </a:cubicBezTo>
                  <a:cubicBezTo>
                    <a:pt x="382" y="640"/>
                    <a:pt x="358" y="640"/>
                    <a:pt x="343" y="614"/>
                  </a:cubicBezTo>
                  <a:lnTo>
                    <a:pt x="15" y="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lIns="68564" tIns="34283" rIns="68564" bIns="34283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17" name="Freeform 9"/>
            <p:cNvSpPr>
              <a:spLocks noChangeAspect="1"/>
            </p:cNvSpPr>
            <p:nvPr/>
          </p:nvSpPr>
          <p:spPr bwMode="auto">
            <a:xfrm>
              <a:off x="4868377" y="1531753"/>
              <a:ext cx="1353283" cy="1169532"/>
            </a:xfrm>
            <a:custGeom>
              <a:avLst/>
              <a:gdLst>
                <a:gd name="T0" fmla="*/ 15 w 740"/>
                <a:gd name="T1" fmla="*/ 47 h 640"/>
                <a:gd name="T2" fmla="*/ 42 w 740"/>
                <a:gd name="T3" fmla="*/ 0 h 640"/>
                <a:gd name="T4" fmla="*/ 698 w 740"/>
                <a:gd name="T5" fmla="*/ 0 h 640"/>
                <a:gd name="T6" fmla="*/ 725 w 740"/>
                <a:gd name="T7" fmla="*/ 47 h 640"/>
                <a:gd name="T8" fmla="*/ 397 w 740"/>
                <a:gd name="T9" fmla="*/ 614 h 640"/>
                <a:gd name="T10" fmla="*/ 343 w 740"/>
                <a:gd name="T11" fmla="*/ 614 h 640"/>
                <a:gd name="T12" fmla="*/ 15 w 740"/>
                <a:gd name="T13" fmla="*/ 47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0" h="640">
                  <a:moveTo>
                    <a:pt x="15" y="47"/>
                  </a:moveTo>
                  <a:cubicBezTo>
                    <a:pt x="0" y="21"/>
                    <a:pt x="12" y="0"/>
                    <a:pt x="42" y="0"/>
                  </a:cubicBezTo>
                  <a:cubicBezTo>
                    <a:pt x="698" y="0"/>
                    <a:pt x="698" y="0"/>
                    <a:pt x="698" y="0"/>
                  </a:cubicBezTo>
                  <a:cubicBezTo>
                    <a:pt x="728" y="0"/>
                    <a:pt x="740" y="21"/>
                    <a:pt x="725" y="47"/>
                  </a:cubicBezTo>
                  <a:cubicBezTo>
                    <a:pt x="397" y="614"/>
                    <a:pt x="397" y="614"/>
                    <a:pt x="397" y="614"/>
                  </a:cubicBezTo>
                  <a:cubicBezTo>
                    <a:pt x="382" y="640"/>
                    <a:pt x="358" y="640"/>
                    <a:pt x="343" y="614"/>
                  </a:cubicBezTo>
                  <a:lnTo>
                    <a:pt x="15" y="47"/>
                  </a:lnTo>
                  <a:close/>
                </a:path>
              </a:pathLst>
            </a:custGeom>
            <a:solidFill>
              <a:srgbClr val="264960"/>
            </a:solidFill>
            <a:ln w="14288" cap="flat">
              <a:noFill/>
              <a:prstDash val="solid"/>
              <a:miter lim="800000"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68564" tIns="34283" rIns="68564" bIns="34283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grpSp>
          <p:nvGrpSpPr>
            <p:cNvPr id="246" name="组合 45"/>
            <p:cNvGrpSpPr/>
            <p:nvPr/>
          </p:nvGrpSpPr>
          <p:grpSpPr bwMode="auto">
            <a:xfrm>
              <a:off x="5349946" y="1722067"/>
              <a:ext cx="362506" cy="303015"/>
              <a:chOff x="9478963" y="1489075"/>
              <a:chExt cx="307975" cy="257176"/>
            </a:xfrm>
          </p:grpSpPr>
          <p:sp>
            <p:nvSpPr>
              <p:cNvPr id="247" name="Freeform 26"/>
              <p:cNvSpPr/>
              <p:nvPr/>
            </p:nvSpPr>
            <p:spPr bwMode="auto">
              <a:xfrm>
                <a:off x="9478963" y="1706563"/>
                <a:ext cx="307975" cy="39688"/>
              </a:xfrm>
              <a:custGeom>
                <a:avLst/>
                <a:gdLst>
                  <a:gd name="T0" fmla="*/ 307975 w 118"/>
                  <a:gd name="T1" fmla="*/ 18521 h 15"/>
                  <a:gd name="T2" fmla="*/ 287095 w 118"/>
                  <a:gd name="T3" fmla="*/ 39688 h 15"/>
                  <a:gd name="T4" fmla="*/ 18270 w 118"/>
                  <a:gd name="T5" fmla="*/ 39688 h 15"/>
                  <a:gd name="T6" fmla="*/ 0 w 118"/>
                  <a:gd name="T7" fmla="*/ 18521 h 15"/>
                  <a:gd name="T8" fmla="*/ 18270 w 118"/>
                  <a:gd name="T9" fmla="*/ 0 h 15"/>
                  <a:gd name="T10" fmla="*/ 287095 w 118"/>
                  <a:gd name="T11" fmla="*/ 0 h 15"/>
                  <a:gd name="T12" fmla="*/ 307975 w 118"/>
                  <a:gd name="T13" fmla="*/ 18521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8" h="15">
                    <a:moveTo>
                      <a:pt x="118" y="7"/>
                    </a:moveTo>
                    <a:cubicBezTo>
                      <a:pt x="118" y="12"/>
                      <a:pt x="115" y="15"/>
                      <a:pt x="110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3" y="15"/>
                      <a:pt x="0" y="12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5" y="0"/>
                      <a:pt x="118" y="3"/>
                      <a:pt x="118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8" name="Freeform 27"/>
              <p:cNvSpPr/>
              <p:nvPr/>
            </p:nvSpPr>
            <p:spPr bwMode="auto">
              <a:xfrm>
                <a:off x="9504363" y="1562100"/>
                <a:ext cx="41275" cy="123825"/>
              </a:xfrm>
              <a:custGeom>
                <a:avLst/>
                <a:gdLst>
                  <a:gd name="T0" fmla="*/ 20638 w 16"/>
                  <a:gd name="T1" fmla="*/ 123825 h 47"/>
                  <a:gd name="T2" fmla="*/ 0 w 16"/>
                  <a:gd name="T3" fmla="*/ 102748 h 47"/>
                  <a:gd name="T4" fmla="*/ 0 w 16"/>
                  <a:gd name="T5" fmla="*/ 21077 h 47"/>
                  <a:gd name="T6" fmla="*/ 20638 w 16"/>
                  <a:gd name="T7" fmla="*/ 0 h 47"/>
                  <a:gd name="T8" fmla="*/ 41275 w 16"/>
                  <a:gd name="T9" fmla="*/ 21077 h 47"/>
                  <a:gd name="T10" fmla="*/ 41275 w 16"/>
                  <a:gd name="T11" fmla="*/ 102748 h 47"/>
                  <a:gd name="T12" fmla="*/ 20638 w 16"/>
                  <a:gd name="T13" fmla="*/ 123825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47">
                    <a:moveTo>
                      <a:pt x="8" y="47"/>
                    </a:moveTo>
                    <a:cubicBezTo>
                      <a:pt x="4" y="47"/>
                      <a:pt x="0" y="44"/>
                      <a:pt x="0" y="3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4"/>
                      <a:pt x="12" y="47"/>
                      <a:pt x="8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9" name="Freeform 28"/>
              <p:cNvSpPr/>
              <p:nvPr/>
            </p:nvSpPr>
            <p:spPr bwMode="auto">
              <a:xfrm>
                <a:off x="9577388" y="1525588"/>
                <a:ext cx="42863" cy="160338"/>
              </a:xfrm>
              <a:custGeom>
                <a:avLst/>
                <a:gdLst>
                  <a:gd name="T0" fmla="*/ 21432 w 16"/>
                  <a:gd name="T1" fmla="*/ 160338 h 61"/>
                  <a:gd name="T2" fmla="*/ 0 w 16"/>
                  <a:gd name="T3" fmla="*/ 139310 h 61"/>
                  <a:gd name="T4" fmla="*/ 0 w 16"/>
                  <a:gd name="T5" fmla="*/ 21028 h 61"/>
                  <a:gd name="T6" fmla="*/ 21432 w 16"/>
                  <a:gd name="T7" fmla="*/ 0 h 61"/>
                  <a:gd name="T8" fmla="*/ 42863 w 16"/>
                  <a:gd name="T9" fmla="*/ 21028 h 61"/>
                  <a:gd name="T10" fmla="*/ 42863 w 16"/>
                  <a:gd name="T11" fmla="*/ 139310 h 61"/>
                  <a:gd name="T12" fmla="*/ 21432 w 16"/>
                  <a:gd name="T13" fmla="*/ 160338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61">
                    <a:moveTo>
                      <a:pt x="8" y="61"/>
                    </a:moveTo>
                    <a:cubicBezTo>
                      <a:pt x="3" y="61"/>
                      <a:pt x="0" y="58"/>
                      <a:pt x="0" y="5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8"/>
                      <a:pt x="12" y="61"/>
                      <a:pt x="8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0" name="Freeform 29"/>
              <p:cNvSpPr/>
              <p:nvPr/>
            </p:nvSpPr>
            <p:spPr bwMode="auto">
              <a:xfrm>
                <a:off x="9652000" y="1489075"/>
                <a:ext cx="38100" cy="196850"/>
              </a:xfrm>
              <a:custGeom>
                <a:avLst/>
                <a:gdLst>
                  <a:gd name="T0" fmla="*/ 20320 w 15"/>
                  <a:gd name="T1" fmla="*/ 196850 h 75"/>
                  <a:gd name="T2" fmla="*/ 0 w 15"/>
                  <a:gd name="T3" fmla="*/ 175853 h 75"/>
                  <a:gd name="T4" fmla="*/ 0 w 15"/>
                  <a:gd name="T5" fmla="*/ 20997 h 75"/>
                  <a:gd name="T6" fmla="*/ 20320 w 15"/>
                  <a:gd name="T7" fmla="*/ 0 h 75"/>
                  <a:gd name="T8" fmla="*/ 38100 w 15"/>
                  <a:gd name="T9" fmla="*/ 20997 h 75"/>
                  <a:gd name="T10" fmla="*/ 38100 w 15"/>
                  <a:gd name="T11" fmla="*/ 175853 h 75"/>
                  <a:gd name="T12" fmla="*/ 20320 w 15"/>
                  <a:gd name="T13" fmla="*/ 196850 h 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75">
                    <a:moveTo>
                      <a:pt x="8" y="75"/>
                    </a:moveTo>
                    <a:cubicBezTo>
                      <a:pt x="3" y="75"/>
                      <a:pt x="0" y="72"/>
                      <a:pt x="0" y="6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12" y="0"/>
                      <a:pt x="15" y="3"/>
                      <a:pt x="15" y="8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5" y="72"/>
                      <a:pt x="12" y="75"/>
                      <a:pt x="8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1" name="Freeform 30"/>
              <p:cNvSpPr/>
              <p:nvPr/>
            </p:nvSpPr>
            <p:spPr bwMode="auto">
              <a:xfrm>
                <a:off x="9725025" y="1498600"/>
                <a:ext cx="39688" cy="187325"/>
              </a:xfrm>
              <a:custGeom>
                <a:avLst/>
                <a:gdLst>
                  <a:gd name="T0" fmla="*/ 18521 w 15"/>
                  <a:gd name="T1" fmla="*/ 187325 h 71"/>
                  <a:gd name="T2" fmla="*/ 0 w 15"/>
                  <a:gd name="T3" fmla="*/ 166218 h 71"/>
                  <a:gd name="T4" fmla="*/ 0 w 15"/>
                  <a:gd name="T5" fmla="*/ 21107 h 71"/>
                  <a:gd name="T6" fmla="*/ 18521 w 15"/>
                  <a:gd name="T7" fmla="*/ 0 h 71"/>
                  <a:gd name="T8" fmla="*/ 39688 w 15"/>
                  <a:gd name="T9" fmla="*/ 21107 h 71"/>
                  <a:gd name="T10" fmla="*/ 39688 w 15"/>
                  <a:gd name="T11" fmla="*/ 166218 h 71"/>
                  <a:gd name="T12" fmla="*/ 18521 w 15"/>
                  <a:gd name="T13" fmla="*/ 187325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71">
                    <a:moveTo>
                      <a:pt x="7" y="71"/>
                    </a:moveTo>
                    <a:cubicBezTo>
                      <a:pt x="3" y="71"/>
                      <a:pt x="0" y="68"/>
                      <a:pt x="0" y="6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2" y="0"/>
                      <a:pt x="15" y="3"/>
                      <a:pt x="15" y="8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5" y="68"/>
                      <a:pt x="12" y="71"/>
                      <a:pt x="7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540234" y="2802925"/>
            <a:ext cx="1895862" cy="1216271"/>
            <a:chOff x="3540653" y="3266037"/>
            <a:chExt cx="1861430" cy="1610763"/>
          </a:xfrm>
        </p:grpSpPr>
        <p:sp>
          <p:nvSpPr>
            <p:cNvPr id="214" name="Freeform 9"/>
            <p:cNvSpPr/>
            <p:nvPr/>
          </p:nvSpPr>
          <p:spPr bwMode="auto">
            <a:xfrm>
              <a:off x="3540653" y="3266037"/>
              <a:ext cx="1861430" cy="1610763"/>
            </a:xfrm>
            <a:custGeom>
              <a:avLst/>
              <a:gdLst>
                <a:gd name="T0" fmla="*/ 15 w 740"/>
                <a:gd name="T1" fmla="*/ 47 h 640"/>
                <a:gd name="T2" fmla="*/ 42 w 740"/>
                <a:gd name="T3" fmla="*/ 0 h 640"/>
                <a:gd name="T4" fmla="*/ 698 w 740"/>
                <a:gd name="T5" fmla="*/ 0 h 640"/>
                <a:gd name="T6" fmla="*/ 725 w 740"/>
                <a:gd name="T7" fmla="*/ 47 h 640"/>
                <a:gd name="T8" fmla="*/ 397 w 740"/>
                <a:gd name="T9" fmla="*/ 614 h 640"/>
                <a:gd name="T10" fmla="*/ 343 w 740"/>
                <a:gd name="T11" fmla="*/ 614 h 640"/>
                <a:gd name="T12" fmla="*/ 15 w 740"/>
                <a:gd name="T13" fmla="*/ 47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0" h="640">
                  <a:moveTo>
                    <a:pt x="15" y="47"/>
                  </a:moveTo>
                  <a:cubicBezTo>
                    <a:pt x="0" y="21"/>
                    <a:pt x="12" y="0"/>
                    <a:pt x="42" y="0"/>
                  </a:cubicBezTo>
                  <a:cubicBezTo>
                    <a:pt x="698" y="0"/>
                    <a:pt x="698" y="0"/>
                    <a:pt x="698" y="0"/>
                  </a:cubicBezTo>
                  <a:cubicBezTo>
                    <a:pt x="728" y="0"/>
                    <a:pt x="740" y="21"/>
                    <a:pt x="725" y="47"/>
                  </a:cubicBezTo>
                  <a:cubicBezTo>
                    <a:pt x="397" y="614"/>
                    <a:pt x="397" y="614"/>
                    <a:pt x="397" y="614"/>
                  </a:cubicBezTo>
                  <a:cubicBezTo>
                    <a:pt x="382" y="640"/>
                    <a:pt x="358" y="640"/>
                    <a:pt x="343" y="614"/>
                  </a:cubicBezTo>
                  <a:lnTo>
                    <a:pt x="15" y="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lIns="68564" tIns="34283" rIns="68564" bIns="34283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18" name="Freeform 9"/>
            <p:cNvSpPr>
              <a:spLocks noChangeAspect="1"/>
            </p:cNvSpPr>
            <p:nvPr/>
          </p:nvSpPr>
          <p:spPr bwMode="auto">
            <a:xfrm>
              <a:off x="3795741" y="3425330"/>
              <a:ext cx="1352221" cy="1170595"/>
            </a:xfrm>
            <a:custGeom>
              <a:avLst/>
              <a:gdLst>
                <a:gd name="T0" fmla="*/ 15 w 740"/>
                <a:gd name="T1" fmla="*/ 47 h 640"/>
                <a:gd name="T2" fmla="*/ 42 w 740"/>
                <a:gd name="T3" fmla="*/ 0 h 640"/>
                <a:gd name="T4" fmla="*/ 698 w 740"/>
                <a:gd name="T5" fmla="*/ 0 h 640"/>
                <a:gd name="T6" fmla="*/ 725 w 740"/>
                <a:gd name="T7" fmla="*/ 47 h 640"/>
                <a:gd name="T8" fmla="*/ 397 w 740"/>
                <a:gd name="T9" fmla="*/ 614 h 640"/>
                <a:gd name="T10" fmla="*/ 343 w 740"/>
                <a:gd name="T11" fmla="*/ 614 h 640"/>
                <a:gd name="T12" fmla="*/ 15 w 740"/>
                <a:gd name="T13" fmla="*/ 47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0" h="640">
                  <a:moveTo>
                    <a:pt x="15" y="47"/>
                  </a:moveTo>
                  <a:cubicBezTo>
                    <a:pt x="0" y="21"/>
                    <a:pt x="12" y="0"/>
                    <a:pt x="42" y="0"/>
                  </a:cubicBezTo>
                  <a:cubicBezTo>
                    <a:pt x="698" y="0"/>
                    <a:pt x="698" y="0"/>
                    <a:pt x="698" y="0"/>
                  </a:cubicBezTo>
                  <a:cubicBezTo>
                    <a:pt x="728" y="0"/>
                    <a:pt x="740" y="21"/>
                    <a:pt x="725" y="47"/>
                  </a:cubicBezTo>
                  <a:cubicBezTo>
                    <a:pt x="397" y="614"/>
                    <a:pt x="397" y="614"/>
                    <a:pt x="397" y="614"/>
                  </a:cubicBezTo>
                  <a:cubicBezTo>
                    <a:pt x="382" y="640"/>
                    <a:pt x="358" y="640"/>
                    <a:pt x="343" y="614"/>
                  </a:cubicBezTo>
                  <a:lnTo>
                    <a:pt x="15" y="47"/>
                  </a:lnTo>
                  <a:close/>
                </a:path>
              </a:pathLst>
            </a:custGeom>
            <a:solidFill>
              <a:srgbClr val="26496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方正超粗黑简体" panose="03000509000000000000" pitchFamily="65" charset="-122"/>
              </a:endParaRPr>
            </a:p>
          </p:txBody>
        </p:sp>
        <p:grpSp>
          <p:nvGrpSpPr>
            <p:cNvPr id="252" name="组合 51"/>
            <p:cNvGrpSpPr/>
            <p:nvPr/>
          </p:nvGrpSpPr>
          <p:grpSpPr bwMode="auto">
            <a:xfrm>
              <a:off x="4257113" y="3637973"/>
              <a:ext cx="390146" cy="354050"/>
              <a:chOff x="6942138" y="1422400"/>
              <a:chExt cx="357188" cy="323851"/>
            </a:xfrm>
          </p:grpSpPr>
          <p:sp>
            <p:nvSpPr>
              <p:cNvPr id="253" name="Freeform 31"/>
              <p:cNvSpPr/>
              <p:nvPr/>
            </p:nvSpPr>
            <p:spPr bwMode="auto">
              <a:xfrm>
                <a:off x="6942138" y="1706563"/>
                <a:ext cx="357188" cy="39688"/>
              </a:xfrm>
              <a:custGeom>
                <a:avLst/>
                <a:gdLst>
                  <a:gd name="T0" fmla="*/ 357188 w 136"/>
                  <a:gd name="T1" fmla="*/ 18521 h 15"/>
                  <a:gd name="T2" fmla="*/ 336177 w 136"/>
                  <a:gd name="T3" fmla="*/ 39688 h 15"/>
                  <a:gd name="T4" fmla="*/ 21011 w 136"/>
                  <a:gd name="T5" fmla="*/ 39688 h 15"/>
                  <a:gd name="T6" fmla="*/ 0 w 136"/>
                  <a:gd name="T7" fmla="*/ 18521 h 15"/>
                  <a:gd name="T8" fmla="*/ 21011 w 136"/>
                  <a:gd name="T9" fmla="*/ 0 h 15"/>
                  <a:gd name="T10" fmla="*/ 336177 w 136"/>
                  <a:gd name="T11" fmla="*/ 0 h 15"/>
                  <a:gd name="T12" fmla="*/ 357188 w 136"/>
                  <a:gd name="T13" fmla="*/ 18521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6" h="15">
                    <a:moveTo>
                      <a:pt x="136" y="7"/>
                    </a:moveTo>
                    <a:cubicBezTo>
                      <a:pt x="136" y="12"/>
                      <a:pt x="133" y="15"/>
                      <a:pt x="12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3" y="15"/>
                      <a:pt x="0" y="12"/>
                      <a:pt x="0" y="7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3" y="0"/>
                      <a:pt x="136" y="3"/>
                      <a:pt x="136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4" name="Freeform 32"/>
              <p:cNvSpPr/>
              <p:nvPr/>
            </p:nvSpPr>
            <p:spPr bwMode="auto">
              <a:xfrm>
                <a:off x="6986588" y="1562100"/>
                <a:ext cx="42863" cy="123825"/>
              </a:xfrm>
              <a:custGeom>
                <a:avLst/>
                <a:gdLst>
                  <a:gd name="T0" fmla="*/ 21432 w 16"/>
                  <a:gd name="T1" fmla="*/ 123825 h 47"/>
                  <a:gd name="T2" fmla="*/ 0 w 16"/>
                  <a:gd name="T3" fmla="*/ 102748 h 47"/>
                  <a:gd name="T4" fmla="*/ 0 w 16"/>
                  <a:gd name="T5" fmla="*/ 21077 h 47"/>
                  <a:gd name="T6" fmla="*/ 21432 w 16"/>
                  <a:gd name="T7" fmla="*/ 0 h 47"/>
                  <a:gd name="T8" fmla="*/ 42863 w 16"/>
                  <a:gd name="T9" fmla="*/ 21077 h 47"/>
                  <a:gd name="T10" fmla="*/ 42863 w 16"/>
                  <a:gd name="T11" fmla="*/ 102748 h 47"/>
                  <a:gd name="T12" fmla="*/ 21432 w 16"/>
                  <a:gd name="T13" fmla="*/ 123825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47">
                    <a:moveTo>
                      <a:pt x="8" y="47"/>
                    </a:moveTo>
                    <a:cubicBezTo>
                      <a:pt x="4" y="47"/>
                      <a:pt x="0" y="44"/>
                      <a:pt x="0" y="3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4"/>
                      <a:pt x="12" y="47"/>
                      <a:pt x="8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5" name="Freeform 33"/>
              <p:cNvSpPr/>
              <p:nvPr/>
            </p:nvSpPr>
            <p:spPr bwMode="auto">
              <a:xfrm>
                <a:off x="7062788" y="1562100"/>
                <a:ext cx="39688" cy="123825"/>
              </a:xfrm>
              <a:custGeom>
                <a:avLst/>
                <a:gdLst>
                  <a:gd name="T0" fmla="*/ 21167 w 15"/>
                  <a:gd name="T1" fmla="*/ 123825 h 47"/>
                  <a:gd name="T2" fmla="*/ 0 w 15"/>
                  <a:gd name="T3" fmla="*/ 102748 h 47"/>
                  <a:gd name="T4" fmla="*/ 0 w 15"/>
                  <a:gd name="T5" fmla="*/ 21077 h 47"/>
                  <a:gd name="T6" fmla="*/ 21167 w 15"/>
                  <a:gd name="T7" fmla="*/ 0 h 47"/>
                  <a:gd name="T8" fmla="*/ 39688 w 15"/>
                  <a:gd name="T9" fmla="*/ 21077 h 47"/>
                  <a:gd name="T10" fmla="*/ 39688 w 15"/>
                  <a:gd name="T11" fmla="*/ 102748 h 47"/>
                  <a:gd name="T12" fmla="*/ 21167 w 15"/>
                  <a:gd name="T13" fmla="*/ 123825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47">
                    <a:moveTo>
                      <a:pt x="8" y="47"/>
                    </a:moveTo>
                    <a:cubicBezTo>
                      <a:pt x="3" y="47"/>
                      <a:pt x="0" y="44"/>
                      <a:pt x="0" y="3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12" y="0"/>
                      <a:pt x="15" y="4"/>
                      <a:pt x="15" y="8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4"/>
                      <a:pt x="12" y="47"/>
                      <a:pt x="8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6" name="Freeform 34"/>
              <p:cNvSpPr/>
              <p:nvPr/>
            </p:nvSpPr>
            <p:spPr bwMode="auto">
              <a:xfrm>
                <a:off x="7138988" y="1562100"/>
                <a:ext cx="39688" cy="123825"/>
              </a:xfrm>
              <a:custGeom>
                <a:avLst/>
                <a:gdLst>
                  <a:gd name="T0" fmla="*/ 18521 w 15"/>
                  <a:gd name="T1" fmla="*/ 123825 h 47"/>
                  <a:gd name="T2" fmla="*/ 0 w 15"/>
                  <a:gd name="T3" fmla="*/ 102748 h 47"/>
                  <a:gd name="T4" fmla="*/ 0 w 15"/>
                  <a:gd name="T5" fmla="*/ 21077 h 47"/>
                  <a:gd name="T6" fmla="*/ 18521 w 15"/>
                  <a:gd name="T7" fmla="*/ 0 h 47"/>
                  <a:gd name="T8" fmla="*/ 39688 w 15"/>
                  <a:gd name="T9" fmla="*/ 21077 h 47"/>
                  <a:gd name="T10" fmla="*/ 39688 w 15"/>
                  <a:gd name="T11" fmla="*/ 102748 h 47"/>
                  <a:gd name="T12" fmla="*/ 18521 w 15"/>
                  <a:gd name="T13" fmla="*/ 123825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47">
                    <a:moveTo>
                      <a:pt x="7" y="47"/>
                    </a:moveTo>
                    <a:cubicBezTo>
                      <a:pt x="3" y="47"/>
                      <a:pt x="0" y="44"/>
                      <a:pt x="0" y="3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2" y="0"/>
                      <a:pt x="15" y="4"/>
                      <a:pt x="15" y="8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4"/>
                      <a:pt x="12" y="47"/>
                      <a:pt x="7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7" name="Freeform 35"/>
              <p:cNvSpPr/>
              <p:nvPr/>
            </p:nvSpPr>
            <p:spPr bwMode="auto">
              <a:xfrm>
                <a:off x="7212013" y="1562100"/>
                <a:ext cx="42863" cy="123825"/>
              </a:xfrm>
              <a:custGeom>
                <a:avLst/>
                <a:gdLst>
                  <a:gd name="T0" fmla="*/ 21432 w 16"/>
                  <a:gd name="T1" fmla="*/ 123825 h 47"/>
                  <a:gd name="T2" fmla="*/ 0 w 16"/>
                  <a:gd name="T3" fmla="*/ 102748 h 47"/>
                  <a:gd name="T4" fmla="*/ 0 w 16"/>
                  <a:gd name="T5" fmla="*/ 21077 h 47"/>
                  <a:gd name="T6" fmla="*/ 21432 w 16"/>
                  <a:gd name="T7" fmla="*/ 0 h 47"/>
                  <a:gd name="T8" fmla="*/ 42863 w 16"/>
                  <a:gd name="T9" fmla="*/ 21077 h 47"/>
                  <a:gd name="T10" fmla="*/ 42863 w 16"/>
                  <a:gd name="T11" fmla="*/ 102748 h 47"/>
                  <a:gd name="T12" fmla="*/ 21432 w 16"/>
                  <a:gd name="T13" fmla="*/ 123825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47">
                    <a:moveTo>
                      <a:pt x="8" y="47"/>
                    </a:moveTo>
                    <a:cubicBezTo>
                      <a:pt x="4" y="47"/>
                      <a:pt x="0" y="44"/>
                      <a:pt x="0" y="3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4"/>
                      <a:pt x="12" y="47"/>
                      <a:pt x="8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8" name="Freeform 36"/>
              <p:cNvSpPr/>
              <p:nvPr/>
            </p:nvSpPr>
            <p:spPr bwMode="auto">
              <a:xfrm>
                <a:off x="7010400" y="1422400"/>
                <a:ext cx="220663" cy="66675"/>
              </a:xfrm>
              <a:custGeom>
                <a:avLst/>
                <a:gdLst>
                  <a:gd name="T0" fmla="*/ 220663 w 84"/>
                  <a:gd name="T1" fmla="*/ 66675 h 25"/>
                  <a:gd name="T2" fmla="*/ 136601 w 84"/>
                  <a:gd name="T3" fmla="*/ 10668 h 25"/>
                  <a:gd name="T4" fmla="*/ 84062 w 84"/>
                  <a:gd name="T5" fmla="*/ 10668 h 25"/>
                  <a:gd name="T6" fmla="*/ 47285 w 84"/>
                  <a:gd name="T7" fmla="*/ 34671 h 25"/>
                  <a:gd name="T8" fmla="*/ 0 w 84"/>
                  <a:gd name="T9" fmla="*/ 66675 h 25"/>
                  <a:gd name="T10" fmla="*/ 220663 w 84"/>
                  <a:gd name="T11" fmla="*/ 66675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cubicBezTo>
                      <a:pt x="52" y="4"/>
                      <a:pt x="52" y="4"/>
                      <a:pt x="52" y="4"/>
                    </a:cubicBezTo>
                    <a:cubicBezTo>
                      <a:pt x="46" y="0"/>
                      <a:pt x="38" y="0"/>
                      <a:pt x="32" y="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0" y="25"/>
                      <a:pt x="0" y="25"/>
                      <a:pt x="0" y="25"/>
                    </a:cubicBez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9" name="Freeform 37"/>
              <p:cNvSpPr/>
              <p:nvPr/>
            </p:nvSpPr>
            <p:spPr bwMode="auto">
              <a:xfrm>
                <a:off x="6962775" y="1509713"/>
                <a:ext cx="315913" cy="41275"/>
              </a:xfrm>
              <a:custGeom>
                <a:avLst/>
                <a:gdLst>
                  <a:gd name="T0" fmla="*/ 315913 w 120"/>
                  <a:gd name="T1" fmla="*/ 20638 h 16"/>
                  <a:gd name="T2" fmla="*/ 294852 w 120"/>
                  <a:gd name="T3" fmla="*/ 41275 h 16"/>
                  <a:gd name="T4" fmla="*/ 21061 w 120"/>
                  <a:gd name="T5" fmla="*/ 41275 h 16"/>
                  <a:gd name="T6" fmla="*/ 0 w 120"/>
                  <a:gd name="T7" fmla="*/ 20638 h 16"/>
                  <a:gd name="T8" fmla="*/ 21061 w 120"/>
                  <a:gd name="T9" fmla="*/ 0 h 16"/>
                  <a:gd name="T10" fmla="*/ 294852 w 120"/>
                  <a:gd name="T11" fmla="*/ 0 h 16"/>
                  <a:gd name="T12" fmla="*/ 315913 w 120"/>
                  <a:gd name="T13" fmla="*/ 20638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16">
                    <a:moveTo>
                      <a:pt x="120" y="8"/>
                    </a:moveTo>
                    <a:cubicBezTo>
                      <a:pt x="120" y="12"/>
                      <a:pt x="116" y="16"/>
                      <a:pt x="112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4" y="16"/>
                      <a:pt x="0" y="12"/>
                      <a:pt x="0" y="8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6" y="0"/>
                      <a:pt x="120" y="3"/>
                      <a:pt x="12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03" name="组合 102"/>
          <p:cNvGrpSpPr/>
          <p:nvPr/>
        </p:nvGrpSpPr>
        <p:grpSpPr>
          <a:xfrm>
            <a:off x="3540234" y="1105517"/>
            <a:ext cx="1895862" cy="1535427"/>
            <a:chOff x="3540653" y="1525088"/>
            <a:chExt cx="1861430" cy="1612890"/>
          </a:xfrm>
        </p:grpSpPr>
        <p:sp>
          <p:nvSpPr>
            <p:cNvPr id="104" name="Freeform 7"/>
            <p:cNvSpPr/>
            <p:nvPr/>
          </p:nvSpPr>
          <p:spPr bwMode="auto">
            <a:xfrm>
              <a:off x="3540653" y="1525088"/>
              <a:ext cx="1861430" cy="1612890"/>
            </a:xfrm>
            <a:custGeom>
              <a:avLst/>
              <a:gdLst>
                <a:gd name="T0" fmla="*/ 42 w 740"/>
                <a:gd name="T1" fmla="*/ 641 h 641"/>
                <a:gd name="T2" fmla="*/ 15 w 740"/>
                <a:gd name="T3" fmla="*/ 594 h 641"/>
                <a:gd name="T4" fmla="*/ 343 w 740"/>
                <a:gd name="T5" fmla="*/ 26 h 641"/>
                <a:gd name="T6" fmla="*/ 397 w 740"/>
                <a:gd name="T7" fmla="*/ 26 h 641"/>
                <a:gd name="T8" fmla="*/ 725 w 740"/>
                <a:gd name="T9" fmla="*/ 594 h 641"/>
                <a:gd name="T10" fmla="*/ 698 w 740"/>
                <a:gd name="T11" fmla="*/ 641 h 641"/>
                <a:gd name="T12" fmla="*/ 42 w 740"/>
                <a:gd name="T13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0" h="641">
                  <a:moveTo>
                    <a:pt x="42" y="641"/>
                  </a:moveTo>
                  <a:cubicBezTo>
                    <a:pt x="12" y="641"/>
                    <a:pt x="0" y="620"/>
                    <a:pt x="15" y="594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58" y="0"/>
                    <a:pt x="382" y="0"/>
                    <a:pt x="397" y="26"/>
                  </a:cubicBezTo>
                  <a:cubicBezTo>
                    <a:pt x="725" y="594"/>
                    <a:pt x="725" y="594"/>
                    <a:pt x="725" y="594"/>
                  </a:cubicBezTo>
                  <a:cubicBezTo>
                    <a:pt x="740" y="620"/>
                    <a:pt x="728" y="641"/>
                    <a:pt x="698" y="641"/>
                  </a:cubicBezTo>
                  <a:lnTo>
                    <a:pt x="42" y="64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0F0F0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  <a:prstDash val="solid"/>
              <a:miter lim="800000"/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txBody>
            <a:bodyPr lIns="68564" tIns="34283" rIns="68564" bIns="34283"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05" name="Freeform 7"/>
            <p:cNvSpPr/>
            <p:nvPr/>
          </p:nvSpPr>
          <p:spPr bwMode="auto">
            <a:xfrm>
              <a:off x="3794781" y="1818262"/>
              <a:ext cx="1353175" cy="1172498"/>
            </a:xfrm>
            <a:custGeom>
              <a:avLst/>
              <a:gdLst>
                <a:gd name="T0" fmla="*/ 42 w 740"/>
                <a:gd name="T1" fmla="*/ 641 h 641"/>
                <a:gd name="T2" fmla="*/ 15 w 740"/>
                <a:gd name="T3" fmla="*/ 594 h 641"/>
                <a:gd name="T4" fmla="*/ 343 w 740"/>
                <a:gd name="T5" fmla="*/ 26 h 641"/>
                <a:gd name="T6" fmla="*/ 397 w 740"/>
                <a:gd name="T7" fmla="*/ 26 h 641"/>
                <a:gd name="T8" fmla="*/ 725 w 740"/>
                <a:gd name="T9" fmla="*/ 594 h 641"/>
                <a:gd name="T10" fmla="*/ 698 w 740"/>
                <a:gd name="T11" fmla="*/ 641 h 641"/>
                <a:gd name="T12" fmla="*/ 42 w 740"/>
                <a:gd name="T13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0" h="641">
                  <a:moveTo>
                    <a:pt x="42" y="641"/>
                  </a:moveTo>
                  <a:cubicBezTo>
                    <a:pt x="12" y="641"/>
                    <a:pt x="0" y="620"/>
                    <a:pt x="15" y="594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58" y="0"/>
                    <a:pt x="382" y="0"/>
                    <a:pt x="397" y="26"/>
                  </a:cubicBezTo>
                  <a:cubicBezTo>
                    <a:pt x="725" y="594"/>
                    <a:pt x="725" y="594"/>
                    <a:pt x="725" y="594"/>
                  </a:cubicBezTo>
                  <a:cubicBezTo>
                    <a:pt x="740" y="620"/>
                    <a:pt x="728" y="641"/>
                    <a:pt x="698" y="641"/>
                  </a:cubicBezTo>
                  <a:lnTo>
                    <a:pt x="42" y="641"/>
                  </a:lnTo>
                  <a:close/>
                </a:path>
              </a:pathLst>
            </a:custGeom>
            <a:solidFill>
              <a:srgbClr val="2A4A7E"/>
            </a:solidFill>
            <a:ln w="14288" cap="flat">
              <a:noFill/>
              <a:prstDash val="solid"/>
              <a:miter lim="800000"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txBody>
            <a:bodyPr lIns="68564" tIns="34283" rIns="68564" bIns="34283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kern="0">
                <a:solidFill>
                  <a:sysClr val="windowText" lastClr="000000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grpSp>
          <p:nvGrpSpPr>
            <p:cNvPr id="106" name="组合 26"/>
            <p:cNvGrpSpPr/>
            <p:nvPr/>
          </p:nvGrpSpPr>
          <p:grpSpPr bwMode="auto">
            <a:xfrm>
              <a:off x="4236915" y="2470567"/>
              <a:ext cx="500704" cy="356176"/>
              <a:chOff x="6934200" y="4259263"/>
              <a:chExt cx="373063" cy="265113"/>
            </a:xfrm>
          </p:grpSpPr>
          <p:sp>
            <p:nvSpPr>
              <p:cNvPr id="107" name="Oval 38"/>
              <p:cNvSpPr>
                <a:spLocks noChangeArrowheads="1"/>
              </p:cNvSpPr>
              <p:nvPr/>
            </p:nvSpPr>
            <p:spPr bwMode="auto">
              <a:xfrm>
                <a:off x="7094538" y="4395788"/>
                <a:ext cx="52388" cy="523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Freeform 39"/>
              <p:cNvSpPr/>
              <p:nvPr/>
            </p:nvSpPr>
            <p:spPr bwMode="auto">
              <a:xfrm>
                <a:off x="7073900" y="4449763"/>
                <a:ext cx="93663" cy="74613"/>
              </a:xfrm>
              <a:custGeom>
                <a:avLst/>
                <a:gdLst>
                  <a:gd name="T0" fmla="*/ 70247 w 36"/>
                  <a:gd name="T1" fmla="*/ 0 h 28"/>
                  <a:gd name="T2" fmla="*/ 46832 w 36"/>
                  <a:gd name="T3" fmla="*/ 29312 h 28"/>
                  <a:gd name="T4" fmla="*/ 23416 w 36"/>
                  <a:gd name="T5" fmla="*/ 0 h 28"/>
                  <a:gd name="T6" fmla="*/ 0 w 36"/>
                  <a:gd name="T7" fmla="*/ 47966 h 28"/>
                  <a:gd name="T8" fmla="*/ 2602 w 36"/>
                  <a:gd name="T9" fmla="*/ 69284 h 28"/>
                  <a:gd name="T10" fmla="*/ 46832 w 36"/>
                  <a:gd name="T11" fmla="*/ 74613 h 28"/>
                  <a:gd name="T12" fmla="*/ 91061 w 36"/>
                  <a:gd name="T13" fmla="*/ 69284 h 28"/>
                  <a:gd name="T14" fmla="*/ 93663 w 36"/>
                  <a:gd name="T15" fmla="*/ 47966 h 28"/>
                  <a:gd name="T16" fmla="*/ 70247 w 36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" h="28">
                    <a:moveTo>
                      <a:pt x="27" y="0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" y="4"/>
                      <a:pt x="0" y="11"/>
                      <a:pt x="0" y="18"/>
                    </a:cubicBezTo>
                    <a:cubicBezTo>
                      <a:pt x="0" y="21"/>
                      <a:pt x="0" y="23"/>
                      <a:pt x="1" y="26"/>
                    </a:cubicBezTo>
                    <a:cubicBezTo>
                      <a:pt x="6" y="27"/>
                      <a:pt x="12" y="28"/>
                      <a:pt x="18" y="28"/>
                    </a:cubicBezTo>
                    <a:cubicBezTo>
                      <a:pt x="24" y="28"/>
                      <a:pt x="30" y="27"/>
                      <a:pt x="35" y="26"/>
                    </a:cubicBezTo>
                    <a:cubicBezTo>
                      <a:pt x="36" y="23"/>
                      <a:pt x="36" y="21"/>
                      <a:pt x="36" y="18"/>
                    </a:cubicBezTo>
                    <a:cubicBezTo>
                      <a:pt x="36" y="11"/>
                      <a:pt x="33" y="4"/>
                      <a:pt x="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" name="Oval 40"/>
              <p:cNvSpPr>
                <a:spLocks noChangeArrowheads="1"/>
              </p:cNvSpPr>
              <p:nvPr/>
            </p:nvSpPr>
            <p:spPr bwMode="auto">
              <a:xfrm>
                <a:off x="6958013" y="4395788"/>
                <a:ext cx="50800" cy="523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Freeform 41"/>
              <p:cNvSpPr/>
              <p:nvPr/>
            </p:nvSpPr>
            <p:spPr bwMode="auto">
              <a:xfrm>
                <a:off x="6934200" y="4449763"/>
                <a:ext cx="96838" cy="74613"/>
              </a:xfrm>
              <a:custGeom>
                <a:avLst/>
                <a:gdLst>
                  <a:gd name="T0" fmla="*/ 73283 w 37"/>
                  <a:gd name="T1" fmla="*/ 0 h 28"/>
                  <a:gd name="T2" fmla="*/ 49728 w 37"/>
                  <a:gd name="T3" fmla="*/ 29312 h 28"/>
                  <a:gd name="T4" fmla="*/ 23555 w 37"/>
                  <a:gd name="T5" fmla="*/ 0 h 28"/>
                  <a:gd name="T6" fmla="*/ 0 w 37"/>
                  <a:gd name="T7" fmla="*/ 47966 h 28"/>
                  <a:gd name="T8" fmla="*/ 2617 w 37"/>
                  <a:gd name="T9" fmla="*/ 69284 h 28"/>
                  <a:gd name="T10" fmla="*/ 49728 w 37"/>
                  <a:gd name="T11" fmla="*/ 74613 h 28"/>
                  <a:gd name="T12" fmla="*/ 94221 w 37"/>
                  <a:gd name="T13" fmla="*/ 69284 h 28"/>
                  <a:gd name="T14" fmla="*/ 96838 w 37"/>
                  <a:gd name="T15" fmla="*/ 47966 h 28"/>
                  <a:gd name="T16" fmla="*/ 73283 w 37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28">
                    <a:moveTo>
                      <a:pt x="28" y="0"/>
                    </a:moveTo>
                    <a:cubicBezTo>
                      <a:pt x="19" y="11"/>
                      <a:pt x="19" y="11"/>
                      <a:pt x="19" y="1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4"/>
                      <a:pt x="0" y="11"/>
                      <a:pt x="0" y="18"/>
                    </a:cubicBezTo>
                    <a:cubicBezTo>
                      <a:pt x="0" y="21"/>
                      <a:pt x="1" y="23"/>
                      <a:pt x="1" y="26"/>
                    </a:cubicBezTo>
                    <a:cubicBezTo>
                      <a:pt x="7" y="27"/>
                      <a:pt x="12" y="28"/>
                      <a:pt x="19" y="28"/>
                    </a:cubicBezTo>
                    <a:cubicBezTo>
                      <a:pt x="25" y="28"/>
                      <a:pt x="31" y="27"/>
                      <a:pt x="36" y="26"/>
                    </a:cubicBezTo>
                    <a:cubicBezTo>
                      <a:pt x="37" y="23"/>
                      <a:pt x="37" y="21"/>
                      <a:pt x="37" y="18"/>
                    </a:cubicBezTo>
                    <a:cubicBezTo>
                      <a:pt x="37" y="11"/>
                      <a:pt x="33" y="4"/>
                      <a:pt x="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Oval 42"/>
              <p:cNvSpPr>
                <a:spLocks noChangeArrowheads="1"/>
              </p:cNvSpPr>
              <p:nvPr/>
            </p:nvSpPr>
            <p:spPr bwMode="auto">
              <a:xfrm>
                <a:off x="7234238" y="4395788"/>
                <a:ext cx="49213" cy="523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43"/>
              <p:cNvSpPr/>
              <p:nvPr/>
            </p:nvSpPr>
            <p:spPr bwMode="auto">
              <a:xfrm>
                <a:off x="7210425" y="4449763"/>
                <a:ext cx="96838" cy="74613"/>
              </a:xfrm>
              <a:custGeom>
                <a:avLst/>
                <a:gdLst>
                  <a:gd name="T0" fmla="*/ 73283 w 37"/>
                  <a:gd name="T1" fmla="*/ 0 h 28"/>
                  <a:gd name="T2" fmla="*/ 47110 w 37"/>
                  <a:gd name="T3" fmla="*/ 29312 h 28"/>
                  <a:gd name="T4" fmla="*/ 23555 w 37"/>
                  <a:gd name="T5" fmla="*/ 0 h 28"/>
                  <a:gd name="T6" fmla="*/ 0 w 37"/>
                  <a:gd name="T7" fmla="*/ 47966 h 28"/>
                  <a:gd name="T8" fmla="*/ 2617 w 37"/>
                  <a:gd name="T9" fmla="*/ 69284 h 28"/>
                  <a:gd name="T10" fmla="*/ 47110 w 37"/>
                  <a:gd name="T11" fmla="*/ 74613 h 28"/>
                  <a:gd name="T12" fmla="*/ 94221 w 37"/>
                  <a:gd name="T13" fmla="*/ 69284 h 28"/>
                  <a:gd name="T14" fmla="*/ 96838 w 37"/>
                  <a:gd name="T15" fmla="*/ 47966 h 28"/>
                  <a:gd name="T16" fmla="*/ 73283 w 37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28">
                    <a:moveTo>
                      <a:pt x="28" y="0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4"/>
                      <a:pt x="0" y="11"/>
                      <a:pt x="0" y="18"/>
                    </a:cubicBezTo>
                    <a:cubicBezTo>
                      <a:pt x="0" y="21"/>
                      <a:pt x="0" y="23"/>
                      <a:pt x="1" y="26"/>
                    </a:cubicBezTo>
                    <a:cubicBezTo>
                      <a:pt x="6" y="27"/>
                      <a:pt x="12" y="28"/>
                      <a:pt x="18" y="28"/>
                    </a:cubicBezTo>
                    <a:cubicBezTo>
                      <a:pt x="25" y="28"/>
                      <a:pt x="30" y="27"/>
                      <a:pt x="36" y="26"/>
                    </a:cubicBezTo>
                    <a:cubicBezTo>
                      <a:pt x="36" y="23"/>
                      <a:pt x="37" y="21"/>
                      <a:pt x="37" y="18"/>
                    </a:cubicBezTo>
                    <a:cubicBezTo>
                      <a:pt x="37" y="11"/>
                      <a:pt x="33" y="4"/>
                      <a:pt x="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Oval 44"/>
              <p:cNvSpPr>
                <a:spLocks noChangeArrowheads="1"/>
              </p:cNvSpPr>
              <p:nvPr/>
            </p:nvSpPr>
            <p:spPr bwMode="auto">
              <a:xfrm>
                <a:off x="7026275" y="4259263"/>
                <a:ext cx="52388" cy="523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Freeform 45"/>
              <p:cNvSpPr/>
              <p:nvPr/>
            </p:nvSpPr>
            <p:spPr bwMode="auto">
              <a:xfrm>
                <a:off x="7002463" y="4313238"/>
                <a:ext cx="96838" cy="74613"/>
              </a:xfrm>
              <a:custGeom>
                <a:avLst/>
                <a:gdLst>
                  <a:gd name="T0" fmla="*/ 73283 w 37"/>
                  <a:gd name="T1" fmla="*/ 0 h 28"/>
                  <a:gd name="T2" fmla="*/ 49728 w 37"/>
                  <a:gd name="T3" fmla="*/ 29312 h 28"/>
                  <a:gd name="T4" fmla="*/ 23555 w 37"/>
                  <a:gd name="T5" fmla="*/ 0 h 28"/>
                  <a:gd name="T6" fmla="*/ 0 w 37"/>
                  <a:gd name="T7" fmla="*/ 47966 h 28"/>
                  <a:gd name="T8" fmla="*/ 5234 w 37"/>
                  <a:gd name="T9" fmla="*/ 69284 h 28"/>
                  <a:gd name="T10" fmla="*/ 49728 w 37"/>
                  <a:gd name="T11" fmla="*/ 74613 h 28"/>
                  <a:gd name="T12" fmla="*/ 94221 w 37"/>
                  <a:gd name="T13" fmla="*/ 69284 h 28"/>
                  <a:gd name="T14" fmla="*/ 96838 w 37"/>
                  <a:gd name="T15" fmla="*/ 47966 h 28"/>
                  <a:gd name="T16" fmla="*/ 73283 w 37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28">
                    <a:moveTo>
                      <a:pt x="28" y="0"/>
                    </a:moveTo>
                    <a:cubicBezTo>
                      <a:pt x="19" y="11"/>
                      <a:pt x="19" y="11"/>
                      <a:pt x="19" y="1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4"/>
                      <a:pt x="0" y="11"/>
                      <a:pt x="0" y="18"/>
                    </a:cubicBezTo>
                    <a:cubicBezTo>
                      <a:pt x="0" y="21"/>
                      <a:pt x="1" y="23"/>
                      <a:pt x="2" y="26"/>
                    </a:cubicBezTo>
                    <a:cubicBezTo>
                      <a:pt x="7" y="27"/>
                      <a:pt x="13" y="28"/>
                      <a:pt x="19" y="28"/>
                    </a:cubicBezTo>
                    <a:cubicBezTo>
                      <a:pt x="25" y="28"/>
                      <a:pt x="31" y="27"/>
                      <a:pt x="36" y="26"/>
                    </a:cubicBezTo>
                    <a:cubicBezTo>
                      <a:pt x="37" y="23"/>
                      <a:pt x="37" y="21"/>
                      <a:pt x="37" y="18"/>
                    </a:cubicBezTo>
                    <a:cubicBezTo>
                      <a:pt x="37" y="11"/>
                      <a:pt x="34" y="4"/>
                      <a:pt x="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Oval 46"/>
              <p:cNvSpPr>
                <a:spLocks noChangeArrowheads="1"/>
              </p:cNvSpPr>
              <p:nvPr/>
            </p:nvSpPr>
            <p:spPr bwMode="auto">
              <a:xfrm>
                <a:off x="7162800" y="4259263"/>
                <a:ext cx="52388" cy="523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Freeform 47"/>
              <p:cNvSpPr/>
              <p:nvPr/>
            </p:nvSpPr>
            <p:spPr bwMode="auto">
              <a:xfrm>
                <a:off x="7142163" y="4313238"/>
                <a:ext cx="96838" cy="74613"/>
              </a:xfrm>
              <a:custGeom>
                <a:avLst/>
                <a:gdLst>
                  <a:gd name="T0" fmla="*/ 73283 w 37"/>
                  <a:gd name="T1" fmla="*/ 0 h 28"/>
                  <a:gd name="T2" fmla="*/ 47110 w 37"/>
                  <a:gd name="T3" fmla="*/ 29312 h 28"/>
                  <a:gd name="T4" fmla="*/ 23555 w 37"/>
                  <a:gd name="T5" fmla="*/ 0 h 28"/>
                  <a:gd name="T6" fmla="*/ 0 w 37"/>
                  <a:gd name="T7" fmla="*/ 47966 h 28"/>
                  <a:gd name="T8" fmla="*/ 2617 w 37"/>
                  <a:gd name="T9" fmla="*/ 69284 h 28"/>
                  <a:gd name="T10" fmla="*/ 47110 w 37"/>
                  <a:gd name="T11" fmla="*/ 74613 h 28"/>
                  <a:gd name="T12" fmla="*/ 91604 w 37"/>
                  <a:gd name="T13" fmla="*/ 69284 h 28"/>
                  <a:gd name="T14" fmla="*/ 96838 w 37"/>
                  <a:gd name="T15" fmla="*/ 47966 h 28"/>
                  <a:gd name="T16" fmla="*/ 73283 w 37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28">
                    <a:moveTo>
                      <a:pt x="28" y="0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" y="4"/>
                      <a:pt x="0" y="11"/>
                      <a:pt x="0" y="18"/>
                    </a:cubicBezTo>
                    <a:cubicBezTo>
                      <a:pt x="0" y="21"/>
                      <a:pt x="0" y="23"/>
                      <a:pt x="1" y="26"/>
                    </a:cubicBezTo>
                    <a:cubicBezTo>
                      <a:pt x="6" y="27"/>
                      <a:pt x="12" y="28"/>
                      <a:pt x="18" y="28"/>
                    </a:cubicBezTo>
                    <a:cubicBezTo>
                      <a:pt x="24" y="28"/>
                      <a:pt x="30" y="27"/>
                      <a:pt x="35" y="26"/>
                    </a:cubicBezTo>
                    <a:cubicBezTo>
                      <a:pt x="36" y="23"/>
                      <a:pt x="37" y="21"/>
                      <a:pt x="37" y="18"/>
                    </a:cubicBezTo>
                    <a:cubicBezTo>
                      <a:pt x="37" y="11"/>
                      <a:pt x="33" y="4"/>
                      <a:pt x="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7" name="Text Box 18"/>
          <p:cNvSpPr txBox="1">
            <a:spLocks noChangeArrowheads="1"/>
          </p:cNvSpPr>
          <p:nvPr/>
        </p:nvSpPr>
        <p:spPr bwMode="gray">
          <a:xfrm>
            <a:off x="115770" y="112217"/>
            <a:ext cx="42435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Tx/>
              <a:buSzTx/>
              <a:buFontTx/>
            </a:pPr>
            <a:r>
              <a:rPr lang="en-US" altLang="zh-CN" sz="1400" b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CEEC OIC - Main Business Areas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1EB25-40AE-518E-802C-1E09596133A7}"/>
              </a:ext>
            </a:extLst>
          </p:cNvPr>
          <p:cNvSpPr txBox="1"/>
          <p:nvPr/>
        </p:nvSpPr>
        <p:spPr>
          <a:xfrm>
            <a:off x="2883515" y="999849"/>
            <a:ext cx="1040413" cy="184666"/>
          </a:xfrm>
          <a:prstGeom prst="rect">
            <a:avLst/>
          </a:prstGeom>
          <a:solidFill>
            <a:srgbClr val="92D05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Green Energy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0E872-8FB6-E2B7-DA79-85B61FAAAA9B}"/>
              </a:ext>
            </a:extLst>
          </p:cNvPr>
          <p:cNvSpPr txBox="1"/>
          <p:nvPr/>
        </p:nvSpPr>
        <p:spPr>
          <a:xfrm>
            <a:off x="5111145" y="1018932"/>
            <a:ext cx="973023" cy="184666"/>
          </a:xfrm>
          <a:prstGeom prst="rect">
            <a:avLst/>
          </a:prstGeom>
          <a:solidFill>
            <a:srgbClr val="8FC0E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Green 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F0C18-9599-C38A-17BE-A39D0053C2B4}"/>
              </a:ext>
            </a:extLst>
          </p:cNvPr>
          <p:cNvSpPr txBox="1"/>
          <p:nvPr/>
        </p:nvSpPr>
        <p:spPr>
          <a:xfrm>
            <a:off x="3982040" y="2753257"/>
            <a:ext cx="1105303" cy="184666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Green Cement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任意多边形 15"/>
          <p:cNvSpPr>
            <a:spLocks noChangeArrowheads="1"/>
          </p:cNvSpPr>
          <p:nvPr/>
        </p:nvSpPr>
        <p:spPr bwMode="auto">
          <a:xfrm>
            <a:off x="1996678" y="1083615"/>
            <a:ext cx="5150644" cy="2574131"/>
          </a:xfrm>
          <a:custGeom>
            <a:avLst/>
            <a:gdLst>
              <a:gd name="T0" fmla="*/ 5958908 w 6867238"/>
              <a:gd name="T1" fmla="*/ 1108123 h 3431878"/>
              <a:gd name="T2" fmla="*/ 6129280 w 6867238"/>
              <a:gd name="T3" fmla="*/ 1304247 h 3431878"/>
              <a:gd name="T4" fmla="*/ 6868099 w 6867238"/>
              <a:gd name="T5" fmla="*/ 3432769 h 3431878"/>
              <a:gd name="T6" fmla="*/ 5180015 w 6867238"/>
              <a:gd name="T7" fmla="*/ 3432769 h 3431878"/>
              <a:gd name="T8" fmla="*/ 4826847 w 6867238"/>
              <a:gd name="T9" fmla="*/ 2379605 h 3431878"/>
              <a:gd name="T10" fmla="*/ 4763679 w 6867238"/>
              <a:gd name="T11" fmla="*/ 2303512 h 3431878"/>
              <a:gd name="T12" fmla="*/ 963374 w 6867238"/>
              <a:gd name="T13" fmla="*/ 1048697 h 3431878"/>
              <a:gd name="T14" fmla="*/ 2157369 w 6867238"/>
              <a:gd name="T15" fmla="*/ 2242852 h 3431878"/>
              <a:gd name="T16" fmla="*/ 2141654 w 6867238"/>
              <a:gd name="T17" fmla="*/ 2258662 h 3431878"/>
              <a:gd name="T18" fmla="*/ 1688085 w 6867238"/>
              <a:gd name="T19" fmla="*/ 3432769 h 3431878"/>
              <a:gd name="T20" fmla="*/ 0 w 6867238"/>
              <a:gd name="T21" fmla="*/ 3432769 h 3431878"/>
              <a:gd name="T22" fmla="*/ 948250 w 6867238"/>
              <a:gd name="T23" fmla="*/ 1063161 h 3431878"/>
              <a:gd name="T24" fmla="*/ 3358890 w 6867238"/>
              <a:gd name="T25" fmla="*/ 159 h 3431878"/>
              <a:gd name="T26" fmla="*/ 3358890 w 6867238"/>
              <a:gd name="T27" fmla="*/ 1690363 h 3431878"/>
              <a:gd name="T28" fmla="*/ 3255536 w 6867238"/>
              <a:gd name="T29" fmla="*/ 1695584 h 3431878"/>
              <a:gd name="T30" fmla="*/ 2372683 w 6867238"/>
              <a:gd name="T31" fmla="*/ 2046145 h 3431878"/>
              <a:gd name="T32" fmla="*/ 2259488 w 6867238"/>
              <a:gd name="T33" fmla="*/ 2141285 h 3431878"/>
              <a:gd name="T34" fmla="*/ 1067489 w 6867238"/>
              <a:gd name="T35" fmla="*/ 949124 h 3431878"/>
              <a:gd name="T36" fmla="*/ 1178941 w 6867238"/>
              <a:gd name="T37" fmla="*/ 842532 h 3431878"/>
              <a:gd name="T38" fmla="*/ 3257334 w 6867238"/>
              <a:gd name="T39" fmla="*/ 2727 h 3431878"/>
              <a:gd name="T40" fmla="*/ 3502908 w 6867238"/>
              <a:gd name="T41" fmla="*/ 0 h 3431878"/>
              <a:gd name="T42" fmla="*/ 3610766 w 6867238"/>
              <a:gd name="T43" fmla="*/ 2727 h 3431878"/>
              <a:gd name="T44" fmla="*/ 5689159 w 6867238"/>
              <a:gd name="T45" fmla="*/ 842532 h 3431878"/>
              <a:gd name="T46" fmla="*/ 5858684 w 6867238"/>
              <a:gd name="T47" fmla="*/ 1004662 h 3431878"/>
              <a:gd name="T48" fmla="*/ 4665830 w 6867238"/>
              <a:gd name="T49" fmla="*/ 2197675 h 3431878"/>
              <a:gd name="T50" fmla="*/ 4615730 w 6867238"/>
              <a:gd name="T51" fmla="*/ 2147269 h 3431878"/>
              <a:gd name="T52" fmla="*/ 3612566 w 6867238"/>
              <a:gd name="T53" fmla="*/ 1695584 h 3431878"/>
              <a:gd name="T54" fmla="*/ 3502908 w 6867238"/>
              <a:gd name="T55" fmla="*/ 1690045 h 343187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6867238"/>
              <a:gd name="T85" fmla="*/ 0 h 3431878"/>
              <a:gd name="T86" fmla="*/ 6867238 w 6867238"/>
              <a:gd name="T87" fmla="*/ 3431878 h 343187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6867238" h="3431878">
                <a:moveTo>
                  <a:pt x="5958161" y="1107835"/>
                </a:moveTo>
                <a:lnTo>
                  <a:pt x="6128512" y="1303908"/>
                </a:lnTo>
                <a:cubicBezTo>
                  <a:pt x="6591095" y="1888934"/>
                  <a:pt x="6867238" y="2628158"/>
                  <a:pt x="6867238" y="3431878"/>
                </a:cubicBezTo>
                <a:lnTo>
                  <a:pt x="5179367" y="3431878"/>
                </a:lnTo>
                <a:cubicBezTo>
                  <a:pt x="5179367" y="3036426"/>
                  <a:pt x="5047881" y="2671684"/>
                  <a:pt x="4826241" y="2378987"/>
                </a:cubicBezTo>
                <a:lnTo>
                  <a:pt x="4763082" y="2302915"/>
                </a:lnTo>
                <a:lnTo>
                  <a:pt x="5958161" y="1107835"/>
                </a:lnTo>
                <a:close/>
                <a:moveTo>
                  <a:pt x="963254" y="1048424"/>
                </a:moveTo>
                <a:lnTo>
                  <a:pt x="2157099" y="2242270"/>
                </a:lnTo>
                <a:lnTo>
                  <a:pt x="2141386" y="2258077"/>
                </a:lnTo>
                <a:cubicBezTo>
                  <a:pt x="1859610" y="2568099"/>
                  <a:pt x="1687872" y="2979933"/>
                  <a:pt x="1687872" y="3431878"/>
                </a:cubicBezTo>
                <a:lnTo>
                  <a:pt x="0" y="3431878"/>
                </a:lnTo>
                <a:cubicBezTo>
                  <a:pt x="0" y="2513341"/>
                  <a:pt x="360676" y="1679043"/>
                  <a:pt x="948130" y="1062885"/>
                </a:cubicBezTo>
                <a:lnTo>
                  <a:pt x="963254" y="1048424"/>
                </a:lnTo>
                <a:close/>
                <a:moveTo>
                  <a:pt x="3358470" y="159"/>
                </a:moveTo>
                <a:lnTo>
                  <a:pt x="3358470" y="1689925"/>
                </a:lnTo>
                <a:lnTo>
                  <a:pt x="3255128" y="1695143"/>
                </a:lnTo>
                <a:cubicBezTo>
                  <a:pt x="2925014" y="1728668"/>
                  <a:pt x="2622090" y="1854168"/>
                  <a:pt x="2372386" y="2045614"/>
                </a:cubicBezTo>
                <a:lnTo>
                  <a:pt x="2259206" y="2140730"/>
                </a:lnTo>
                <a:lnTo>
                  <a:pt x="1067354" y="948878"/>
                </a:lnTo>
                <a:lnTo>
                  <a:pt x="1178794" y="842313"/>
                </a:lnTo>
                <a:cubicBezTo>
                  <a:pt x="1740593" y="352723"/>
                  <a:pt x="2463204" y="42961"/>
                  <a:pt x="3256926" y="2727"/>
                </a:cubicBezTo>
                <a:lnTo>
                  <a:pt x="3358470" y="159"/>
                </a:lnTo>
                <a:close/>
                <a:moveTo>
                  <a:pt x="3502470" y="0"/>
                </a:moveTo>
                <a:lnTo>
                  <a:pt x="3610313" y="2727"/>
                </a:lnTo>
                <a:cubicBezTo>
                  <a:pt x="4404035" y="42961"/>
                  <a:pt x="5126646" y="352723"/>
                  <a:pt x="5688445" y="842313"/>
                </a:cubicBezTo>
                <a:lnTo>
                  <a:pt x="5857949" y="1004401"/>
                </a:lnTo>
                <a:lnTo>
                  <a:pt x="4665245" y="2197105"/>
                </a:lnTo>
                <a:lnTo>
                  <a:pt x="4615151" y="2146711"/>
                </a:lnTo>
                <a:cubicBezTo>
                  <a:pt x="4345370" y="1898556"/>
                  <a:pt x="3997246" y="1734256"/>
                  <a:pt x="3612113" y="1695143"/>
                </a:cubicBezTo>
                <a:lnTo>
                  <a:pt x="3502470" y="1689607"/>
                </a:lnTo>
                <a:lnTo>
                  <a:pt x="3502470" y="0"/>
                </a:lnTo>
                <a:close/>
              </a:path>
            </a:pathLst>
          </a:custGeom>
          <a:solidFill>
            <a:srgbClr val="2A4A7E"/>
          </a:solidFill>
          <a:ln w="12700" cap="flat" cmpd="sng">
            <a:solidFill>
              <a:srgbClr val="19294B"/>
            </a:solidFill>
            <a:miter lim="800000"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956447" y="3190726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400" b="1">
                <a:solidFill>
                  <a:srgbClr val="2A4A7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科创数智</a:t>
            </a:r>
            <a:endParaRPr lang="en-US" altLang="zh-CN" sz="2400" b="1">
              <a:solidFill>
                <a:srgbClr val="2A4A7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8520" y="4083918"/>
            <a:ext cx="8927976" cy="9448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50"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Fostering scientific and technological advancements</a:t>
            </a:r>
          </a:p>
          <a:p>
            <a:pPr marL="171450" indent="-17145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50"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Enhancing digital and intelligent capabilities. </a:t>
            </a:r>
          </a:p>
          <a:p>
            <a:pPr marL="171450" indent="-171450" algn="just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50" b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Ventures in areas such as advanced energy storage (BESS), integrated hydrogen energy, seawater desalination, and Smart Systems, among other strategic emerging sectors.</a:t>
            </a:r>
            <a:endParaRPr lang="zh-CN" altLang="zh-CN" sz="105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9897" y="179524"/>
            <a:ext cx="83488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>
              <a:buClrTx/>
              <a:buSzTx/>
              <a:buFontTx/>
            </a:pPr>
            <a:r>
              <a:rPr lang="en-US" altLang="zh-CN" sz="1400" b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CEEC OIC - Technological Innovation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051685" y="3291840"/>
            <a:ext cx="18611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type </a:t>
            </a:r>
            <a:br>
              <a:rPr lang="pt-BR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Energy Storage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216275" y="1979295"/>
            <a:ext cx="3048000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Integrated Hydrogen </a:t>
            </a:r>
          </a:p>
          <a:p>
            <a:pPr algn="l">
              <a:buClrTx/>
              <a:buSzTx/>
              <a:buFontTx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Energy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859655" y="1979295"/>
            <a:ext cx="3048000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Seawater </a:t>
            </a:r>
          </a:p>
          <a:p>
            <a:pPr algn="l">
              <a:buClrTx/>
              <a:buSzTx/>
              <a:buFontTx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Desalination+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04520" y="3291840"/>
            <a:ext cx="3048000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buClrTx/>
              <a:buSzTx/>
              <a:buFontTx/>
            </a:pPr>
            <a:r>
              <a:rPr lang="pt-BR" altLang="zh-CN" sz="100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ClrTx/>
              <a:buSzTx/>
              <a:buFontTx/>
            </a:pPr>
            <a:r>
              <a:rPr lang="pt-BR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Technologies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4544654"/>
            <a:ext cx="914400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" y="560336"/>
            <a:ext cx="6537960" cy="37457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7504" y="4640237"/>
            <a:ext cx="8928992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050" b="1">
                <a:latin typeface="微软雅黑" panose="020B0503020204020204" pitchFamily="34" charset="-122"/>
                <a:ea typeface="微软雅黑" panose="020B0503020204020204" pitchFamily="34" charset="-122"/>
              </a:rPr>
              <a:t>Advantage in carrying out investment, construction and operation, as an integrated solution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050" b="1">
                <a:latin typeface="微软雅黑" panose="020B0503020204020204" pitchFamily="34" charset="-122"/>
                <a:ea typeface="微软雅黑" panose="020B0503020204020204" pitchFamily="34" charset="-122"/>
              </a:rPr>
              <a:t>We provide solution </a:t>
            </a:r>
            <a:r>
              <a:rPr lang="en-US" altLang="zh-CN" sz="1050" b="1" err="1">
                <a:latin typeface="微软雅黑" panose="020B0503020204020204" pitchFamily="34" charset="-122"/>
                <a:ea typeface="微软雅黑" panose="020B0503020204020204" pitchFamily="34" charset="-122"/>
              </a:rPr>
              <a:t>througout</a:t>
            </a:r>
            <a:r>
              <a:rPr lang="en-US" altLang="zh-CN" sz="1050" b="1">
                <a:latin typeface="微软雅黑" panose="020B0503020204020204" pitchFamily="34" charset="-122"/>
                <a:ea typeface="微软雅黑" panose="020B0503020204020204" pitchFamily="34" charset="-122"/>
              </a:rPr>
              <a:t> the whole project life cycle.</a:t>
            </a:r>
            <a:endParaRPr lang="zh-CN" altLang="en-US" sz="105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gray">
          <a:xfrm>
            <a:off x="60382" y="117565"/>
            <a:ext cx="8136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b="1">
                <a:solidFill>
                  <a:schemeClr val="bg1">
                    <a:lumMod val="50000"/>
                  </a:schemeClr>
                </a:solidFill>
                <a:latin typeface="+mn-ea"/>
              </a:rPr>
              <a:t>CEEC OIC - The Integration Advantage: </a:t>
            </a:r>
            <a:r>
              <a:rPr lang="en-US" altLang="zh-CN" sz="1400" b="1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Investment + Construction + Operation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bf32b21c57e606988ab10ec694d2e32676a8b"/>
  <p:tag name="ISPRING_RESOURCE_PATHS_HASH_PRESENTER" val="1e23aa3dfefa2dda7d344b154acf39862a589a"/>
  <p:tag name="ISPRING_PLAYERS_CUSTOMIZATION" val="UEsDBBQAAgAIAImQhEfpbttk5AMAAHQOAAAdAAAAdW5pdmVyc2FsL2NvbW1vbl9tZXNzYWdlcy5sbmetV91u2zYUvi/QdyAEFNgulrYDWhSD44C2GFuILLkSHSdbB4GRGJsIRbr6cZtd7Wn2YHuSHVFyYqcdJMW9sGDS/r7z950jcnD2NZVoy7NcaHVqvT15YyGuYp0ItTq1FvT8lw8WygumEia14qeW0hY6G758MZBMrUq24vD95QuEBinPc1jmw2r1uEYiObXmo2jsz+bYu45cf+JHI2diDcc63TB1j1y90p+yn359/+Hr23fvfx68bpBdiMIZdt1DKmSY3r3pQOTRwHcjYCNu5JErag2rZz+cv6Cu4xFr2Hzph54H5NIaVs9W3CIIiEej0HVsEjlh5PnU5MIllNjW8FqXaM22HBUabQX/goo1h0oWIuMolyIxP8QaNlTJ24zZAV463iSivu+GEfHs3Y41JCpBdsa+gD56sgQ4JAEQZCzn2TOwkSm1gSMsZT+GqTOZuvChlQtTsVpL+BR9/ZgTD6rFVRtqRsIQT0g08q+gTiArvw/CvwA1XfRBXJMQFEDCNoyHL50Jpo7vVQoKSEgDZ/wgn5gppJW8RyyOAYc2Gd8KXeawUymKJ7WQ8n5WQvJxAcJ1sPsdkdaESCgj15XYcnAhS9rrAi0zJnZVmY8L5/foHDsusSMole0vI2p6uTLGQP1KF4hJqasAwC5LtkzFHN3wmJUgpXv4WyIS87cNg7ArTz6X4i/EiqZzXjVN59nk6tXJca451IVhsWSZ6tBBT6gOWv7bYNMyh0iLgqeboi2KvUyc/BAvjo1rjsPwf4PqUpcjI3piv284IUicBPBig24fCd0dQWagDxhrKROyO8rxzsHQPOM5jHieIUfd9rDp+Q2Bp9FzOS4h8wcuXEJFeuCXZBQ6tMoxv8lF0fpKMoWq6/19jcRwBpC84I86ueG3GvpfcraFIsK+yGvhnDzDWC9B7CZrNQL353TD4oFDK1bAiQuBS1KkEH/SgXMxI7sM1uP1IBNLXcrEjDMp7syIhdqUaZ2QTV2n2uhtplOzK1m+66V6wp8d40UdXFAbne8ZbCMNCQ7G02iMvTGpTnNVD8uOINBy5ZNLw8jFowoOok5ZEa/hvXKrS5V0JKoPZDY5x0DWpDTkLIvX//79T0eOJ57Uu6jZ/a0XCXRoNZfIA9kfni54/mcbCcWjQ5xZdEE1B9gdruN51lS9SR6mFI+nMxBGaHSgyyxuPy7sM8xwcAHDwZy2rOGMZXcwWajWsheLCbkSQtHP+uNZviykULwP9rjZXAVMnXmEbdtcbKAJpIjv6ndagpiZbtUNR8INpyvZeIo9GDxP+Hgiip6EZtbv2hwarl4/ttv229H/sMrN/XDweu+6+B9QSwMEFAACAAgAiZCER6uvADQSAwAAYQsAACcAAAB1bml2ZXJzYWwvZmxhc2hfcHVibGlzaGluZ19zZXR0aW5ncy54bWzVVt1SGjEUvucpMul4KYsWq2V2cTr8TB0VGKFVr5ywCWzGbLJNsiBe9Wn6YH2SnmwEYbTOqnWmDheQk3O+8/+R8PAmFWjGtOFKRninWsOIyVhRLqcR/jbqbh9gZCyRlAglWYSlwuiwWQmzfCy4SYbMWlA1CGCkaWQ2wom1WSMI5vN5lZtMu1slcgv4phqrNMg0M0xapoNMkAV82UXGDG5WKgiFXnSqaC4Y4hRCkNxFR0RXEJPgwKuNSXw91SqXtKWE0khPxxH+UGu5z1LHQ7V5yqRLzjRB6MS2QSjlLh4ihvyWoYTxaQKB79cxmnNqkwjv1h0KaAcPUQpsnwNxKC0FyUh7B58ySyixxB+9P8turFkKvIguJEl5PIIb5PKPcHt09fVy0Dk7OeodX436/ZPR0cAHUdgEmzhhsOkohIBUrmO28hMSa0mcQNxgMyHCsDBYFy3VJkpuBOfOaKwE1L6wgnlIx4z2SMrWujG85rILmjsYTSARsYjwF82JwIhbIni8Mjb52Fhui/531zURYMGcMXQ6xPfufXXihGjD1sNa3hhX87h5rnJB0ULlSPBrhqxCkH+ewq+EofXmoIlWaSGF8bHICA4eZ5zNGT0sanoH+DdHl+AizcESJjcTzHoPP3J+i8ZsojTgMjKDGQc5Nx6/+izgjBhzD0qWMW4NT47anaujXrtzseUSJHRGZPxMcGg4SzP7FvgEcpcKXAihoJprEFCZmOSGFf2hnBZqZdIs7Tshs6LprpEFKLSbQzweEy5iGE0uc1YWMCYSKSkWiMSwQsaN0Iyr3IDED4uHNi8K0JsiLotQp7BB4ExTpsug1XZ2P9b3Pu0ffG5Ug98/f20/aXRHKwNBnDfPK60niWVFLg93LgwcFzxODVbn/yczDM4638vUtde5GJXqZmdYCq5fRqt/XEbrzFPZYI3GypidEy2BiN6Fag84c+oJGlhT8JRbRv/lOrxgpF/1b+f34W1G+g1zfs0av5uU/Wn1cNp4KYXBo085d5NyyVMohGPv1fuvuVevwdvr0atKBdA2n8XNyh9QSwMEFAACAAgAiZCER+ShKwC+AgAAVQoAACEAAAB1bml2ZXJzYWwvZmxhc2hfc2tpbl9zZXR0aW5ncy54bWyVVsFu2zAMve8rguxeZ+u6boAaIE1ToEC3FmvRu2wzthBZMiQ5Xf5+oizXUhInXogCEfkeSVEkU6I3TMw/TSYkk1yqFzCGiUKjptNNWH4zTRtjpLjIpDAgzIWQqqJ8Ov987z4kcchzLLkFNZazphn0YWazy/vFbAzFx7i6RhkiZLKqqdg9ykJepDTbFEo2Ij+bWrmrQXEmNpjRz+vlajAAZ9o8GKiinFY/UMZRagVaA6b0fYVylsVpCryLNHOfkZw+1Onb79G2TDPjaIsvKEO0mhYQF3m2RBnGC+s9fpVrlNMEA3+NhV5+RRmEcroDFTtfXKEMMmTd1P/TI7WSBRY05px+xA8OlzS342cJdzOUswS8EAY6+wq+PN/uUAKQ/xrOPcFxVZI/Y133FgI+esphblQDJOlOrU2X8v2pMXY+YL6mXFtAqOpBzzbpZ9rozk2s63F/4J2JPPTlNT3kTfKmgmWbcOAu1vf45fLW7YrQ6YcuyFDB1iuDFHtlj/xt63qADJQ98oWzHJ4E3x1msG9qSd0j31L/nKfrb60gqD3m3tqdOitGesTR1UGqXtFhKpnDXGM6r6wCfDeSOF2bUnKQExF0ywpqmBS/EJfu3GU0SfYMvteOdxYxzHA41nAuR7umw3K5c9yP3ho3ZPuz0F+uPU+M3eI3U2oMzcrK/izp6cTz7JjYwkyT4wzckxYO6kGsZcBxsYdIFVUbUK9S8rFhhDSgx7qX7XANwUkS1IAkx6tMvJNj5RdNlYJa2VdjoLsqx8oWWLKi5PbPvDF4h3yPMWBtqaa0/gRlH30ZKHwTAFVZ2XVte2gtVcMN47CFbvgDhbvy0N2Itl061HAL8whrE7ac14zqSb8r+l6Jd0igP4J/s2lFjvcsI9re0FS7m0WT363hPpdoMXfrDJsv3GTu7HspcmzthxW0Svx38h9QSwMEFAACAAgAiZCER9XqJ9PnAgAAcgoAACYAAAB1bml2ZXJzYWwvaHRtbF9wdWJsaXNoaW5nX3NldHRpbmdzLnhtbNVWzU4bMRC+5yksVxzJAqWFok1QRYKIoElE0gInNFk7WQuvvbW9CeHUp+mD9Uk6XhNIBEULgqpVDonHM9988xvH+9eZJFNurNCqQTfrG5RwlWgm1KRBvw4P13cpsQ4UA6kVb1ClKdlv1uK8GElh0wF3DlUtQRhl93LXoKlz+V4UzWazurC58bdaFg7xbT3RWZQbbrly3ES5hDl+uXnOLW3WaoTEQfRFs0JyIhhSUMKzA3nkMkmjoDWC5GpidKHYgZbaEDMZNei7jQP/WegEpJbIuPKx2SYKvdjtAWPC0wE5EDecpFxMUuS9s03JTDCXNujWtkdB7eghSokdQgCPcqAxFuVu4TPugIGDcAz+HL92diEIIjZXkIlkiDfEh9+greHl0UW/fXrS6R5fDnu9k2GnH0iUNtEqThytOoqRkC5Mwu/8xOAcJCnyRpsxSMvjaFm0UBtrtULOn8lIS0x9aUXJGJnKeYN+NgIkJcKBFMndrQMz4e5QSIzB227Wx8rRe8AQb5KCsXzZ0eLG+iwmzTNdSEbmuiBSXHHiNMGIigx/pZwsp5uMjc5KqQTriJWCcTIVfMbZfpmlW8A/ObpAF1mBltiKueQuePheiBsy4mNtEJfDFJsW5cIG/PqzgHOw9h4UFhzXBiedVvuy0221z9d8gMCmoJJngmMJeZa7t8AHjF1pdCGlxmwuQWBmEigsL+vDBCvVqoRZ2XcK07LovpAlKJZbIJ+AiRcJtpZQBa8KmIAiWsk5gQSHwvoWmgpdWJSEZgnQ9kUEgykRqqQ6wQWFzgzjpgraxubW++0PH3d2P+3Vo18/fq4/aXS7KPoSvLewKQ6eXBV36+LhzMWRn9DHh92Z4m/Nev+0/a1Kprrt82Gl+rQHleB6VbR6x1W0TsNy6i8tpipmZ2AUrpb/QrWLW3ASVi7uQSky4Th7zQZ/QZM+/Y8UWviVmvQNo3hy1P7dIMLp7gGy8uKIo0efRDWUr74Tm7XfUEsDBBQAAgAIAImQhEcAu+QqngEAAB8GAAAfAAAAdW5pdmVyc2FsL2h0bWxfc2tpbl9zZXR0aW5ncy5qc42UTW/CMAyG7/wKlF0n1I0xtt0QH9IkDpPGbdohLaZUpEmVhI4O8d9XlwFN6o7FF/Ly5HXsKt53uuViEeu+dPfV72r/5u4rDVCzegu3ri5a9BR1ZkSyhEWSgkgkMA/JT0fP8uFCUMZMVqZh8Y62pubHFP6z4sLU8Yyw0IRmqMM5AX4R2o46/H0WO7W6jjXVGh1urVWyFylpQdqeVDrlFcNuZtWql+jBKgd9BV3xCBzTIOjPRkEbeXEcDDHqXKTSjMtirmLVC3m0ibXaymVb/nWRgS4/+eY37fNwPHXsRGLsq4XUTzx9wmgnMw3GwG/exykGCQsegqj5BtX6A3WMmwV5dJ6YxJ7o0R1Gnc54DI0uBWMMF5OlV6ObQ4wmZ2Fnj0T/HsMhBC9AN6xGAwwHVNk2+8cHzLSKsSMNtNnzMyoUXyYyPnKTAIPk8LJo29a9S6EPEwzmPCHlPaE19fzSttnhg4YArTOWTnmNl3dO2QlKlEQORWjUtMrpOWL9OYL7jy7j1vJonZbjoRyOZRu43oBeKCXK239eu6efq3P4AVBLAwQUAAIACACJkIRH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iZCER7DtXVduAAAAdgAAABwAAAB1bml2ZXJzYWwvbG9jYWxfc2V0dGluZ3MueG1sDcw9DsIwDEDhvaewvJefjaFpNzYQEuUAVmNQJMdGiYXg9nh7w6c3Ld8q8OHWi2nC4+6AwLpZLvpK+FjP4wmhO2kmMeWEagjLPExiG8md3QN2eAv9uK1cI5yvVEPeGndWJ48zjHCJ57Nwxv08/AFQSwMEFAACAAgAA3TL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iZCER1xY5FeMAgAAagcAACkAAAB1bml2ZXJzYWwvc2tpbl9jdXN0b21pemF0aW9uX3NldHRpbmdzLnhtbJVVS27bMBDd9xSEDxCTIvUDHAP6UIWBIg2aAF3TMuMKkUmDpNOk0AV6hqKLZtEDdJlNT9M2xyhp1x+5iuNoVuS8N8N5HA0H+roS2UIbOas+MVNJccGNqcRUD18BMChlLdW54pqb5UZ7Cwg246e9Pw/3j59/PP788uvh+++v33pAGyYmTE1Oe1es1ry3Yq65oLKO8cIYKU5KKQwX5kRINWN1D9ywemEjFsuv13+eKG+4egHtipV8P1m4/J5ltTL5obNOTilncybu3sipPBmz8nqq5EJMjjnjh7s5V3UlrjfgOMxod5a60mZk+KzjbDRydgRrbi9R8+3RAursMLFmY16388FjGPu5Dsiwx7ypdGV2mAly1smcsynv0hw+gRY2fAc8gTCEhziG35oNGnvOutE1u+PqBSeS88X8hU0zV3LqtO2iHbjQDa2WbGJ/9w0nh84Oc1xdLt0xd9LSiuTO1rhBf2eWLMdNf3/erAK9r8REfhyJK/mPuB4wmfPqIQQrgUAUJlEe2RVJiQdCQj0agZz6mfXFOI9xZn25h7JBfy/EKq7ipR0q3VEH/Zb3f8JIaK7MSEz47RC30buudgWvlZXf4vQwIM6addZmKRUBBNlJQxsvwRgHIPNzlMMmDOMwQYBC4kPcpJFrQYB8H8VBg0LPx3ZVxIGNQmgcABIS4uWNRz3LBkmS5l7WhDhGKLHZaBRnTVGktucBQgiTvPEDXKQQWDS2MRIcOQFxjlMcNEmaoAiDIivSgjQ0p0Hmg8ijAYQNSVMM4VbcbXW7cm13jy5nLeczATuvoNO77bZ2cw3KhVIWfMlntssNB2Om+cj28fk7ekHPLpPL0duzVQNbqHs210htN23lTz6nfwFQSwMEFAACAAgAirpzR4LIvt4RCgAA+B4AABcAAAB1bml2ZXJzYWwvdW5pdmVyc2FsLnBuZ+2Z/1cTVxbA466rri62rlJKSonttrD9ItTlS5BvU79W241UKUUpIbSoqabyJWkaAkmm1SrLQYguW1GIyWlpQUtJuiKFaCBWCiNFJkspDEhMhECmEEkIaRJCmJmdwGnds7/sH7D5Yc7MvZ87b+57775735lX+vreVwJWU1dTKJSAPbt37KdQljMolN9yV60gNVUbYhDytoy3/5VtFCUcMkkKy9lbGVsplH9K1yy8/TtS/n3+7oM8CmVth+9aBuVdPkShhJbv2bH1jcKs6XvA7cMjbytGR66kstNjnz+T+jj99IZlQSde3v945vIfVgX+JewUk7l99dsvPXYre/npjS+t6Mne0PzqurGwU6+mrfho/+XAp099f/mNBPv1QwlvlQhwURQPSjfaDs7k6zTogyhjFqp/p3EYFdHaWstp+ExJZPvsJyrN3FiQdq5Umjy/inTv/vB118uw5PZwkFoKGqI9cyapI5vUfxjIBsepiveqRd4RI7zyN6Tqqy3eZ0jFwng40L2S4lPMH9KOi47UW5eTwgFnt6Q7qH3mlGY9KWUPECORkwnLyMeuw4u4ap1Pzdzla5sf7AODfuAHfuAHfuAHfuAHfuAHfuAHfuAHfuAHfuAHfvD/AIZcLMDdt8b3U1FyjuH7gfhhdr8PbByK9lmtimX42In/iWberAkDCY+uba4hEreWqUDPa5H4AynxU2e6dj5Nfv/O8MUbUSXsCE4F+e7c+3rkWvMR7+ECCW56gsCNyUePC0OLK9QVKhT3KVN4x7FxRqXW+4lOO9cPeOLAA3LrnYmL/dUc8mMGlRZrZonPE3Pg4HlUPyWzwTlyUzWuqcvj4ilO34sLmLGHdrZFYL5mppLeudGFk04efu071gJEnEXFgtBUKHkl2iw2Bj2bKOz/Li3MZvylcanDXg4QHcDtmGHeflSSDiWGozESBW1AOFu3B3tdc+MXs7ag5seKc6f0tqkLqFkzyLfmddR1s3f0xpDYZhUhOxs75LXxxI14s1rYbxMI18cykv90TEn2v5CO1lJ1nuK/hg6E6Ac26/o8F/ZeIlKHoz1nLqtXUCj37yWikcmbYlYK+Hd4fEkjt/fb1KFf4bTYIZAkICzdwd4O5pMOGebMw47AHTXzQWQDgy3tzrFio9cQjo/S8NFOeru9nNVK/GyTuG9o/6XMgXOkljmuFYBYLTYdT20FWlSoFxa0O36A9ESmFWorX+oe7BloKiOH2TymrBDCcPF9piTAvvJetMdM13rG6gFssozKTh0v0gcDuF0Kjg41bS7oEurtXxb8V9seHYiPcVjejGQzjlKRHMObiwOUhzIlbTMm4O80N3gIXChZ4G2+eTBdHmOzyNE4YiOYBKnFgDlOx7cWDxe50o5FWKcuIFuAni1Q8Q1Jl2XbKYR5KN9s00s0B0YTbZPsTRLA3Ddyp3OC2W4cP5lbnVmzFtWyt+n2KAh5gfHrOFOiWfLg4udRoeFTU6jWLcGYkTVDFpznTTRTgblvH5nd7ETdVxaDpT7BeHifRUl3Xi04HqJHzkpNrwDzfRwFmmGT82eC3aAGUJYFZLm6S9OveFobcrJQqtvpNFGxjEgkzq0I+CLKyiGaPuJ2xdBUVCkHry8asdE92TVh0soCN2YDiUqv8slvokJp7k9jGXChqM9ywd249GVPjXHOmclL6gx2x0wOv6hu4QQIWSXygAoF9oCt+JnTZDrjdSTGE++CXdjzFbwHwWzTOD5ET+Nx0yENHAN7mNMF5XiYZcJygWcg2d3oIn3IdbM7jeeOhYtrzeNpyUN13T2x9AqIrg+WVjrmTiS6ILQt62sIAgxgLgsknKfbDDJp5LwThexzTe1L4SA3ixe+kWWgzHRQNiLlDPXwt95sXptkSrN0WqbKvCu6m7em0kaE62PCyYi16CE+LOX8DDkdPZmOwiS8YK2UIzFCGV6rhn5sb1ZnXTdwr53AEMcl+hS22Z0DgzaYePzX0EhJtTTWx5tetOoy7K2x2+FP1qE4OQ6DJ5H4WftmxPFjq4qlakhV2rarYwNDgauOumN7F6PDJLN4hmHPpRe2K5sdzeZkNxKH4ZnIrr5g9wvpVqvjLbe2rLoy3TcVSO4wlrA9AnFXL7wGJqJFFZby/LaDDyfiinMwte29TNY7RY1PqQKkUTB1VqToxmrD0gFO9w1v2jPIkR6Pzdkny6Brr1RXkmucD8cBbr4BTWR9c5QL6Ez2p096IS6Mub0RiNFx1Wvc2dvdIPqaUWnpBEx4+S32LSX9bnPlB+Vek1IKZ0benugfilbjovJ4s7hhcZ0f9eXPPyOZKQVd2KuVEH/CRJ3NqErOfVRmv36K4E90Du9ujYgtXAiIStm3FADBiDCT44Bi3DXKKt3pnmAk+SbmzYxAFtpzrfKpxcGfOHm8OgRZezcYHZdySiZx83VDPvuPKuhSQWgx2O7NUdEtE/FmTZ8KjVNq0euEXiLqoCFPjJ5pYEJ6hY1rvC98YvHsLbEX9NCJeJ97jd6p9trBs0h4YChYDDfIUa72nQm9EtL8MjKtsEnyxe3glOFodfJhbuOnujids1WOXyPDfykof6rrLvjgnHW9aNf0i8yap5C4vJtQ3o9J8OeKUg3L8L6s91w/jUnOGoa6hB/B016ejH6Lf2cgyyUr8ZWfD3WnfQVHbS1KZcv4WfcEP9Z1Y/2ByK5bwWzM2yoRiayW1ZVRyhjLyJdLK/aMVyfCPtBHhdIZVrRwi2UiCmBHVHCOg5fcB20snVhErQlDk/Y57PE0Uf/Hb/ICKJSb/RiGAu6xFGLclFncVtp0ABww78Q6vAWxy/ZqY1Ph6So1TRC7TpkVtCZxZy9EpuZ4FC2SSR2TZ/pVa1ZlCc59e7GS57V/VmoRWml7yGXJpJ+NQNvyDevJTJHTPx712WLwtTjoWrtF7SqyLmY91KoCLXRehOFjRqXub0vZ2cAS2wU8zCkbSPTVj2EWjtsmEjXP1YQp1i3OjqZmqYQN8dJ4+WQJS0dbJjTTEDfiP2oQ6H5BAdaTqelw6pIN6OVoq3kzGx7aCNCETceedIUMeIy+MkUH0RbHguL7h2UO8uSWZZQl0flWX6lyKI05XDdZf7/oqU7+R1T9kisAi5it4jJcmTLbzGVHe4L0So6izEFFhNrG8Lzqrx7A4t02XtAfyJ679FrjOGPwvE7IALNGHpqIS+H66f7CfaRL76I9WxWmahcDOa/jM0B4UiyyW2pJoxB0pdBaFSNexV4LlAcFkq1VFedy7tYrNyE64jnDscWty31101Hfieqj71X79i7La8J8t9FawqVqPytYPFqN9z5LExOA+Fnb4saJ73oteR4gLCXCcFK8+WUTa7avDKQScwoAXjqL3eJ9hi26epTb9QgxxvG8/OsRLqEhdQROI7BOYkHAunPSZy1vaKJxXTtxotA+Rvwmy7WR+x3CU/vInp17dyi3ZZ/4N1BLAwQUAAIACACKunNH0iigUkoAAABrAAAAGwAAAHVuaXZlcnNhbC91bml2ZXJzYWwucG5nLnhtbLOxr8jNUShLLSrOzM+zVTLUM1Cyt+PlsikoSi3LTC1XqACKGekZQICSQiUqtzwzpSQDKGRgbo4QzEjNTM8osVWyMLCAC+oDzQQAUEsBAgAAFAACAAgAiZCER+lu22TkAwAAdA4AAB0AAAAAAAAAAQAAAAAAAAAAAHVuaXZlcnNhbC9jb21tb25fbWVzc2FnZXMubG5nUEsBAgAAFAACAAgAiZCER6uvADQSAwAAYQsAACcAAAAAAAAAAQAAAAAAHwQAAHVuaXZlcnNhbC9mbGFzaF9wdWJsaXNoaW5nX3NldHRpbmdzLnhtbFBLAQIAABQAAgAIAImQhEfkoSsAvgIAAFUKAAAhAAAAAAAAAAEAAAAAAHYHAAB1bml2ZXJzYWwvZmxhc2hfc2tpbl9zZXR0aW5ncy54bWxQSwECAAAUAAIACACJkIRH1eon0+cCAAByCgAAJgAAAAAAAAABAAAAAABzCgAAdW5pdmVyc2FsL2h0bWxfcHVibGlzaGluZ19zZXR0aW5ncy54bWxQSwECAAAUAAIACACJkIRHALvkKp4BAAAfBgAAHwAAAAAAAAABAAAAAACeDQAAdW5pdmVyc2FsL2h0bWxfc2tpbl9zZXR0aW5ncy5qc1BLAQIAABQAAgAIAImQhEca2uo7qgAAAB8BAAAaAAAAAAAAAAEAAAAAAHkPAAB1bml2ZXJzYWwvaTE4bl9wcmVzZXRzLnhtbFBLAQIAABQAAgAIAImQhEew7V1XbgAAAHYAAAAcAAAAAAAAAAEAAAAAAFsQAAB1bml2ZXJzYWwvbG9jYWxfc2V0dGluZ3MueG1sUEsBAgAAFAACAAgAA3TLRM6CCTfsAgAAiAgAABQAAAAAAAAAAQAAAAAAAxEAAHVuaXZlcnNhbC9wbGF5ZXIueG1sUEsBAgAAFAACAAgAiZCER1xY5FeMAgAAagcAACkAAAAAAAAAAQAAAAAAIRQAAHVuaXZlcnNhbC9za2luX2N1c3RvbWl6YXRpb25fc2V0dGluZ3MueG1sUEsBAgAAFAACAAgAirpzR4LIvt4RCgAA+B4AABcAAAAAAAAAAAAAAAAA9BYAAHVuaXZlcnNhbC91bml2ZXJzYWwucG5nUEsBAgAAFAACAAgAirpzR9IooFJKAAAAawAAABsAAAAAAAAAAQAAAAAAOiEAAHVuaXZlcnNhbC91bml2ZXJzYWwucG5nLnhtbFBLBQYAAAAACwALAEkDAAC9IQAAAAA="/>
  <p:tag name="ISPRING_ULTRA_SCORM_COURSE_ID" val="19D12169-10B6-4984-8CE8-8968B0B22BA0"/>
  <p:tag name="ISPRING_SCORM_RATE_SLIDES" val="1"/>
  <p:tag name="ISPRING_SCORM_RATE_QUIZZES" val="0"/>
  <p:tag name="ISPRING_SCORM_PASSING_SCORE" val="100.0000000000"/>
  <p:tag name="ISPRINGONLINEFOLDERID" val="0"/>
  <p:tag name="ISPRINGONLINEFOLDERPATH" val="Content List"/>
  <p:tag name="ISPRINGCLOUDFOLDERID" val="0"/>
  <p:tag name="ISPRINGCLOUDFOLDERPATH" val="Content List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第一PPT，www.1ppt.com​">
  <a:themeElements>
    <a:clrScheme name="自定义 274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C00002"/>
      </a:accent1>
      <a:accent2>
        <a:srgbClr val="C00002"/>
      </a:accent2>
      <a:accent3>
        <a:srgbClr val="C00002"/>
      </a:accent3>
      <a:accent4>
        <a:srgbClr val="C00002"/>
      </a:accent4>
      <a:accent5>
        <a:srgbClr val="808080"/>
      </a:accent5>
      <a:accent6>
        <a:srgbClr val="808080"/>
      </a:accent6>
      <a:hlink>
        <a:srgbClr val="FFFFFF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A4A7E">
            <a:alpha val="87451"/>
          </a:srgbClr>
        </a:solidFill>
        <a:ln>
          <a:noFill/>
        </a:ln>
      </a:spPr>
      <a:bodyPr rtlCol="0" anchor="ctr"/>
      <a:lstStyle>
        <a:defPPr algn="just">
          <a:defRPr sz="105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11B75BDEE53045839905C743617E5C" ma:contentTypeVersion="11" ma:contentTypeDescription="Create a new document." ma:contentTypeScope="" ma:versionID="a12f5268d29db3e4e7a75f0cffb099dd">
  <xsd:schema xmlns:xsd="http://www.w3.org/2001/XMLSchema" xmlns:xs="http://www.w3.org/2001/XMLSchema" xmlns:p="http://schemas.microsoft.com/office/2006/metadata/properties" xmlns:ns2="91400705-7fde-4206-ae09-0f59770d7b80" xmlns:ns3="20ec32f6-b229-49a3-837b-fc0fb2067a2b" targetNamespace="http://schemas.microsoft.com/office/2006/metadata/properties" ma:root="true" ma:fieldsID="ad996728b88d6dde8b045ff38eda72c7" ns2:_="" ns3:_="">
    <xsd:import namespace="91400705-7fde-4206-ae09-0f59770d7b80"/>
    <xsd:import namespace="20ec32f6-b229-49a3-837b-fc0fb2067a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400705-7fde-4206-ae09-0f59770d7b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73bd496-4493-45ba-9864-9e0b00976c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ec32f6-b229-49a3-837b-fc0fb2067a2b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f580af5-4496-4b18-99eb-6172f6c1cc31}" ma:internalName="TaxCatchAll" ma:showField="CatchAllData" ma:web="20ec32f6-b229-49a3-837b-fc0fb2067a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400705-7fde-4206-ae09-0f59770d7b80">
      <Terms xmlns="http://schemas.microsoft.com/office/infopath/2007/PartnerControls"/>
    </lcf76f155ced4ddcb4097134ff3c332f>
    <TaxCatchAll xmlns="20ec32f6-b229-49a3-837b-fc0fb2067a2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EEAA7B-9971-4236-87F4-EFBE6F689F69}"/>
</file>

<file path=customXml/itemProps2.xml><?xml version="1.0" encoding="utf-8"?>
<ds:datastoreItem xmlns:ds="http://schemas.openxmlformats.org/officeDocument/2006/customXml" ds:itemID="{EFA96665-2D55-4585-9B53-03D76032ED4D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dd135e98-3586-4cd7-b97e-52f53a949823"/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0e4a741a-ae44-4a49-ac2b-de6f6e974b1e"/>
  </ds:schemaRefs>
</ds:datastoreItem>
</file>

<file path=customXml/itemProps3.xml><?xml version="1.0" encoding="utf-8"?>
<ds:datastoreItem xmlns:ds="http://schemas.openxmlformats.org/officeDocument/2006/customXml" ds:itemID="{818CB511-4D35-49B9-8717-2C9558FB6E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1686</Words>
  <Application>Microsoft Macintosh PowerPoint</Application>
  <PresentationFormat>On-screen Show (16:9)</PresentationFormat>
  <Paragraphs>207</Paragraphs>
  <Slides>17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微软雅黑</vt:lpstr>
      <vt:lpstr>Microsoft YaHei UI</vt:lpstr>
      <vt:lpstr>Arial</vt:lpstr>
      <vt:lpstr>Arial Nova</vt:lpstr>
      <vt:lpstr>Calibri</vt:lpstr>
      <vt:lpstr>Wingdings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www.1ppt.com</dc:title>
  <dc:creator>www.1ppt.com</dc:creator>
  <cp:keywords>www.1ppt.com</cp:keywords>
  <cp:lastModifiedBy>Marcelo Taulois</cp:lastModifiedBy>
  <cp:revision>2</cp:revision>
  <cp:lastPrinted>2025-05-16T15:23:08Z</cp:lastPrinted>
  <dcterms:created xsi:type="dcterms:W3CDTF">2015-04-24T01:01:00Z</dcterms:created>
  <dcterms:modified xsi:type="dcterms:W3CDTF">2025-10-17T13:27:29Z</dcterms:modified>
  <cp:category>www.1ppt.com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DDF753057EA44893811FBBD887E5EE2E</vt:lpwstr>
  </property>
  <property fmtid="{D5CDD505-2E9C-101B-9397-08002B2CF9AE}" pid="3" name="KSOProductBuildVer">
    <vt:lpwstr>2052-11.8.2.12118</vt:lpwstr>
  </property>
  <property fmtid="{D5CDD505-2E9C-101B-9397-08002B2CF9AE}" pid="4" name="MediaServiceImageTags">
    <vt:lpwstr/>
  </property>
  <property fmtid="{D5CDD505-2E9C-101B-9397-08002B2CF9AE}" pid="5" name="ContentTypeId">
    <vt:lpwstr>0x010100F611B75BDEE53045839905C743617E5C</vt:lpwstr>
  </property>
  <property fmtid="{D5CDD505-2E9C-101B-9397-08002B2CF9AE}" pid="6" name="Order">
    <vt:lpwstr>8400.00000000000</vt:lpwstr>
  </property>
</Properties>
</file>